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3" r:id="rId3"/>
    <p:sldId id="268" r:id="rId4"/>
    <p:sldId id="269" r:id="rId5"/>
    <p:sldId id="264" r:id="rId6"/>
    <p:sldId id="272" r:id="rId7"/>
    <p:sldId id="274" r:id="rId8"/>
    <p:sldId id="275"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p:normalViewPr>
  <p:slideViewPr>
    <p:cSldViewPr snapToGrid="0">
      <p:cViewPr varScale="1">
        <p:scale>
          <a:sx n="76" d="100"/>
          <a:sy n="76"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6F1A42-3A2D-721E-1C98-C71DD22ACC2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9904C55-72E5-D7B7-DCE7-1FE555236B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60B0558-FED0-35B1-6ECF-F198901AFDE7}"/>
              </a:ext>
            </a:extLst>
          </p:cNvPr>
          <p:cNvSpPr>
            <a:spLocks noGrp="1"/>
          </p:cNvSpPr>
          <p:nvPr>
            <p:ph type="dt" sz="half" idx="10"/>
          </p:nvPr>
        </p:nvSpPr>
        <p:spPr/>
        <p:txBody>
          <a:bodyPr/>
          <a:lstStyle/>
          <a:p>
            <a:fld id="{D1BA5B47-67E9-43E4-B274-C3A4DEFA0E09}" type="datetimeFigureOut">
              <a:rPr kumimoji="1" lang="ja-JP" altLang="en-US" smtClean="0"/>
              <a:t>2024/12/19</a:t>
            </a:fld>
            <a:endParaRPr kumimoji="1" lang="ja-JP" altLang="en-US"/>
          </a:p>
        </p:txBody>
      </p:sp>
      <p:sp>
        <p:nvSpPr>
          <p:cNvPr id="5" name="フッター プレースホルダー 4">
            <a:extLst>
              <a:ext uri="{FF2B5EF4-FFF2-40B4-BE49-F238E27FC236}">
                <a16:creationId xmlns:a16="http://schemas.microsoft.com/office/drawing/2014/main" id="{BFD9719C-6E26-B393-0CD7-6CA582B4E45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19CCF6B-9971-0C2B-626E-0A093DE3ED13}"/>
              </a:ext>
            </a:extLst>
          </p:cNvPr>
          <p:cNvSpPr>
            <a:spLocks noGrp="1"/>
          </p:cNvSpPr>
          <p:nvPr>
            <p:ph type="sldNum" sz="quarter" idx="12"/>
          </p:nvPr>
        </p:nvSpPr>
        <p:spPr/>
        <p:txBody>
          <a:bodyPr/>
          <a:lstStyle/>
          <a:p>
            <a:fld id="{06BAE37F-E427-425D-B61C-AC20F5FDF4C9}" type="slidenum">
              <a:rPr kumimoji="1" lang="ja-JP" altLang="en-US" smtClean="0"/>
              <a:t>‹#›</a:t>
            </a:fld>
            <a:endParaRPr kumimoji="1" lang="ja-JP" altLang="en-US"/>
          </a:p>
        </p:txBody>
      </p:sp>
    </p:spTree>
    <p:extLst>
      <p:ext uri="{BB962C8B-B14F-4D97-AF65-F5344CB8AC3E}">
        <p14:creationId xmlns:p14="http://schemas.microsoft.com/office/powerpoint/2010/main" val="1842399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A82B2D-EC3F-33FD-0380-D31A2A0F150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FAF8F3A-3787-B86C-9CE6-F45A2EB5D55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A64C954-A3B2-E494-C013-EE4BB7E1C438}"/>
              </a:ext>
            </a:extLst>
          </p:cNvPr>
          <p:cNvSpPr>
            <a:spLocks noGrp="1"/>
          </p:cNvSpPr>
          <p:nvPr>
            <p:ph type="dt" sz="half" idx="10"/>
          </p:nvPr>
        </p:nvSpPr>
        <p:spPr/>
        <p:txBody>
          <a:bodyPr/>
          <a:lstStyle/>
          <a:p>
            <a:fld id="{D1BA5B47-67E9-43E4-B274-C3A4DEFA0E09}" type="datetimeFigureOut">
              <a:rPr kumimoji="1" lang="ja-JP" altLang="en-US" smtClean="0"/>
              <a:t>2024/12/19</a:t>
            </a:fld>
            <a:endParaRPr kumimoji="1" lang="ja-JP" altLang="en-US"/>
          </a:p>
        </p:txBody>
      </p:sp>
      <p:sp>
        <p:nvSpPr>
          <p:cNvPr id="5" name="フッター プレースホルダー 4">
            <a:extLst>
              <a:ext uri="{FF2B5EF4-FFF2-40B4-BE49-F238E27FC236}">
                <a16:creationId xmlns:a16="http://schemas.microsoft.com/office/drawing/2014/main" id="{CBEDECE8-67C0-7A1F-30D7-85841A5C800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08163F-9F1C-F746-E220-901431028BD2}"/>
              </a:ext>
            </a:extLst>
          </p:cNvPr>
          <p:cNvSpPr>
            <a:spLocks noGrp="1"/>
          </p:cNvSpPr>
          <p:nvPr>
            <p:ph type="sldNum" sz="quarter" idx="12"/>
          </p:nvPr>
        </p:nvSpPr>
        <p:spPr/>
        <p:txBody>
          <a:bodyPr/>
          <a:lstStyle/>
          <a:p>
            <a:fld id="{06BAE37F-E427-425D-B61C-AC20F5FDF4C9}" type="slidenum">
              <a:rPr kumimoji="1" lang="ja-JP" altLang="en-US" smtClean="0"/>
              <a:t>‹#›</a:t>
            </a:fld>
            <a:endParaRPr kumimoji="1" lang="ja-JP" altLang="en-US"/>
          </a:p>
        </p:txBody>
      </p:sp>
    </p:spTree>
    <p:extLst>
      <p:ext uri="{BB962C8B-B14F-4D97-AF65-F5344CB8AC3E}">
        <p14:creationId xmlns:p14="http://schemas.microsoft.com/office/powerpoint/2010/main" val="86898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0483E14-61DF-B21A-897F-6E84C71D6E6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004240A-D5FC-6C6B-70FD-A2D20F9BB4D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C7BDD09-BCEF-51A4-2123-3610822DBFB3}"/>
              </a:ext>
            </a:extLst>
          </p:cNvPr>
          <p:cNvSpPr>
            <a:spLocks noGrp="1"/>
          </p:cNvSpPr>
          <p:nvPr>
            <p:ph type="dt" sz="half" idx="10"/>
          </p:nvPr>
        </p:nvSpPr>
        <p:spPr/>
        <p:txBody>
          <a:bodyPr/>
          <a:lstStyle/>
          <a:p>
            <a:fld id="{D1BA5B47-67E9-43E4-B274-C3A4DEFA0E09}" type="datetimeFigureOut">
              <a:rPr kumimoji="1" lang="ja-JP" altLang="en-US" smtClean="0"/>
              <a:t>2024/12/19</a:t>
            </a:fld>
            <a:endParaRPr kumimoji="1" lang="ja-JP" altLang="en-US"/>
          </a:p>
        </p:txBody>
      </p:sp>
      <p:sp>
        <p:nvSpPr>
          <p:cNvPr id="5" name="フッター プレースホルダー 4">
            <a:extLst>
              <a:ext uri="{FF2B5EF4-FFF2-40B4-BE49-F238E27FC236}">
                <a16:creationId xmlns:a16="http://schemas.microsoft.com/office/drawing/2014/main" id="{FC9486B5-847D-A96F-6C1B-8994B39B44A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F88E87D-E6A1-77AA-E9FF-24200F859927}"/>
              </a:ext>
            </a:extLst>
          </p:cNvPr>
          <p:cNvSpPr>
            <a:spLocks noGrp="1"/>
          </p:cNvSpPr>
          <p:nvPr>
            <p:ph type="sldNum" sz="quarter" idx="12"/>
          </p:nvPr>
        </p:nvSpPr>
        <p:spPr/>
        <p:txBody>
          <a:bodyPr/>
          <a:lstStyle/>
          <a:p>
            <a:fld id="{06BAE37F-E427-425D-B61C-AC20F5FDF4C9}" type="slidenum">
              <a:rPr kumimoji="1" lang="ja-JP" altLang="en-US" smtClean="0"/>
              <a:t>‹#›</a:t>
            </a:fld>
            <a:endParaRPr kumimoji="1" lang="ja-JP" altLang="en-US"/>
          </a:p>
        </p:txBody>
      </p:sp>
    </p:spTree>
    <p:extLst>
      <p:ext uri="{BB962C8B-B14F-4D97-AF65-F5344CB8AC3E}">
        <p14:creationId xmlns:p14="http://schemas.microsoft.com/office/powerpoint/2010/main" val="2119971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ABC5CE-7E04-8672-4250-453C7E26B8D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61DC6F3-26FA-6854-4EF3-4CC7EFB084F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94636D4-DDE9-9E62-5347-A2E357151964}"/>
              </a:ext>
            </a:extLst>
          </p:cNvPr>
          <p:cNvSpPr>
            <a:spLocks noGrp="1"/>
          </p:cNvSpPr>
          <p:nvPr>
            <p:ph type="dt" sz="half" idx="10"/>
          </p:nvPr>
        </p:nvSpPr>
        <p:spPr/>
        <p:txBody>
          <a:bodyPr/>
          <a:lstStyle/>
          <a:p>
            <a:fld id="{D1BA5B47-67E9-43E4-B274-C3A4DEFA0E09}" type="datetimeFigureOut">
              <a:rPr kumimoji="1" lang="ja-JP" altLang="en-US" smtClean="0"/>
              <a:t>2024/12/19</a:t>
            </a:fld>
            <a:endParaRPr kumimoji="1" lang="ja-JP" altLang="en-US"/>
          </a:p>
        </p:txBody>
      </p:sp>
      <p:sp>
        <p:nvSpPr>
          <p:cNvPr id="5" name="フッター プレースホルダー 4">
            <a:extLst>
              <a:ext uri="{FF2B5EF4-FFF2-40B4-BE49-F238E27FC236}">
                <a16:creationId xmlns:a16="http://schemas.microsoft.com/office/drawing/2014/main" id="{76C072F2-9B63-048F-B801-65CD8F4F7B6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10C09B5-FABB-A07F-1014-CFB913136131}"/>
              </a:ext>
            </a:extLst>
          </p:cNvPr>
          <p:cNvSpPr>
            <a:spLocks noGrp="1"/>
          </p:cNvSpPr>
          <p:nvPr>
            <p:ph type="sldNum" sz="quarter" idx="12"/>
          </p:nvPr>
        </p:nvSpPr>
        <p:spPr/>
        <p:txBody>
          <a:bodyPr/>
          <a:lstStyle/>
          <a:p>
            <a:fld id="{06BAE37F-E427-425D-B61C-AC20F5FDF4C9}" type="slidenum">
              <a:rPr kumimoji="1" lang="ja-JP" altLang="en-US" smtClean="0"/>
              <a:t>‹#›</a:t>
            </a:fld>
            <a:endParaRPr kumimoji="1" lang="ja-JP" altLang="en-US"/>
          </a:p>
        </p:txBody>
      </p:sp>
    </p:spTree>
    <p:extLst>
      <p:ext uri="{BB962C8B-B14F-4D97-AF65-F5344CB8AC3E}">
        <p14:creationId xmlns:p14="http://schemas.microsoft.com/office/powerpoint/2010/main" val="1782836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7D9B35-B105-6D2F-2E65-F4FBA6DCD74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6098832-81E8-A976-7DC8-0E25DA6CFA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5448519-6747-AA71-2497-60A659C7F056}"/>
              </a:ext>
            </a:extLst>
          </p:cNvPr>
          <p:cNvSpPr>
            <a:spLocks noGrp="1"/>
          </p:cNvSpPr>
          <p:nvPr>
            <p:ph type="dt" sz="half" idx="10"/>
          </p:nvPr>
        </p:nvSpPr>
        <p:spPr/>
        <p:txBody>
          <a:bodyPr/>
          <a:lstStyle/>
          <a:p>
            <a:fld id="{D1BA5B47-67E9-43E4-B274-C3A4DEFA0E09}" type="datetimeFigureOut">
              <a:rPr kumimoji="1" lang="ja-JP" altLang="en-US" smtClean="0"/>
              <a:t>2024/12/19</a:t>
            </a:fld>
            <a:endParaRPr kumimoji="1" lang="ja-JP" altLang="en-US"/>
          </a:p>
        </p:txBody>
      </p:sp>
      <p:sp>
        <p:nvSpPr>
          <p:cNvPr id="5" name="フッター プレースホルダー 4">
            <a:extLst>
              <a:ext uri="{FF2B5EF4-FFF2-40B4-BE49-F238E27FC236}">
                <a16:creationId xmlns:a16="http://schemas.microsoft.com/office/drawing/2014/main" id="{319A833D-33AB-C957-E9C0-A4D1148E3EA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8CC7140-90CB-47DA-08C6-09898BC52A55}"/>
              </a:ext>
            </a:extLst>
          </p:cNvPr>
          <p:cNvSpPr>
            <a:spLocks noGrp="1"/>
          </p:cNvSpPr>
          <p:nvPr>
            <p:ph type="sldNum" sz="quarter" idx="12"/>
          </p:nvPr>
        </p:nvSpPr>
        <p:spPr/>
        <p:txBody>
          <a:bodyPr/>
          <a:lstStyle/>
          <a:p>
            <a:fld id="{06BAE37F-E427-425D-B61C-AC20F5FDF4C9}" type="slidenum">
              <a:rPr kumimoji="1" lang="ja-JP" altLang="en-US" smtClean="0"/>
              <a:t>‹#›</a:t>
            </a:fld>
            <a:endParaRPr kumimoji="1" lang="ja-JP" altLang="en-US"/>
          </a:p>
        </p:txBody>
      </p:sp>
    </p:spTree>
    <p:extLst>
      <p:ext uri="{BB962C8B-B14F-4D97-AF65-F5344CB8AC3E}">
        <p14:creationId xmlns:p14="http://schemas.microsoft.com/office/powerpoint/2010/main" val="3384085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16A4D4-58E4-95A2-E2A1-D244606B4FC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5235346-AC57-DB52-43C1-7C51E6AA007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45D8259-632A-92FE-0B77-9735584B0FE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2C201E7-E7B5-0723-6DCF-22E504A8D880}"/>
              </a:ext>
            </a:extLst>
          </p:cNvPr>
          <p:cNvSpPr>
            <a:spLocks noGrp="1"/>
          </p:cNvSpPr>
          <p:nvPr>
            <p:ph type="dt" sz="half" idx="10"/>
          </p:nvPr>
        </p:nvSpPr>
        <p:spPr/>
        <p:txBody>
          <a:bodyPr/>
          <a:lstStyle/>
          <a:p>
            <a:fld id="{D1BA5B47-67E9-43E4-B274-C3A4DEFA0E09}" type="datetimeFigureOut">
              <a:rPr kumimoji="1" lang="ja-JP" altLang="en-US" smtClean="0"/>
              <a:t>2024/12/19</a:t>
            </a:fld>
            <a:endParaRPr kumimoji="1" lang="ja-JP" altLang="en-US"/>
          </a:p>
        </p:txBody>
      </p:sp>
      <p:sp>
        <p:nvSpPr>
          <p:cNvPr id="6" name="フッター プレースホルダー 5">
            <a:extLst>
              <a:ext uri="{FF2B5EF4-FFF2-40B4-BE49-F238E27FC236}">
                <a16:creationId xmlns:a16="http://schemas.microsoft.com/office/drawing/2014/main" id="{71F12404-B9A3-2774-6D57-8C8B33E780A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A4E8175-3CA3-0DB8-A3D0-5E6C58A40979}"/>
              </a:ext>
            </a:extLst>
          </p:cNvPr>
          <p:cNvSpPr>
            <a:spLocks noGrp="1"/>
          </p:cNvSpPr>
          <p:nvPr>
            <p:ph type="sldNum" sz="quarter" idx="12"/>
          </p:nvPr>
        </p:nvSpPr>
        <p:spPr/>
        <p:txBody>
          <a:bodyPr/>
          <a:lstStyle/>
          <a:p>
            <a:fld id="{06BAE37F-E427-425D-B61C-AC20F5FDF4C9}" type="slidenum">
              <a:rPr kumimoji="1" lang="ja-JP" altLang="en-US" smtClean="0"/>
              <a:t>‹#›</a:t>
            </a:fld>
            <a:endParaRPr kumimoji="1" lang="ja-JP" altLang="en-US"/>
          </a:p>
        </p:txBody>
      </p:sp>
    </p:spTree>
    <p:extLst>
      <p:ext uri="{BB962C8B-B14F-4D97-AF65-F5344CB8AC3E}">
        <p14:creationId xmlns:p14="http://schemas.microsoft.com/office/powerpoint/2010/main" val="482934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67AC6F-3F60-6248-D470-2D6A76D667F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C3B103-CA27-BB2E-1F7E-2CDAB949C9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E2025BB-DE05-89A7-8F01-27CDB57A141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0CB3005-26FA-42EA-E7C9-1E81FF634B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911C8EC-C0CF-2F8F-D511-CB2B5766867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C539E9C-DF84-2404-1F15-DD8653D45460}"/>
              </a:ext>
            </a:extLst>
          </p:cNvPr>
          <p:cNvSpPr>
            <a:spLocks noGrp="1"/>
          </p:cNvSpPr>
          <p:nvPr>
            <p:ph type="dt" sz="half" idx="10"/>
          </p:nvPr>
        </p:nvSpPr>
        <p:spPr/>
        <p:txBody>
          <a:bodyPr/>
          <a:lstStyle/>
          <a:p>
            <a:fld id="{D1BA5B47-67E9-43E4-B274-C3A4DEFA0E09}" type="datetimeFigureOut">
              <a:rPr kumimoji="1" lang="ja-JP" altLang="en-US" smtClean="0"/>
              <a:t>2024/12/19</a:t>
            </a:fld>
            <a:endParaRPr kumimoji="1" lang="ja-JP" altLang="en-US"/>
          </a:p>
        </p:txBody>
      </p:sp>
      <p:sp>
        <p:nvSpPr>
          <p:cNvPr id="8" name="フッター プレースホルダー 7">
            <a:extLst>
              <a:ext uri="{FF2B5EF4-FFF2-40B4-BE49-F238E27FC236}">
                <a16:creationId xmlns:a16="http://schemas.microsoft.com/office/drawing/2014/main" id="{D29D0673-2648-59B2-2B40-3C7FB8C3BC1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13C3391-165B-8CDC-9836-A30A8159313D}"/>
              </a:ext>
            </a:extLst>
          </p:cNvPr>
          <p:cNvSpPr>
            <a:spLocks noGrp="1"/>
          </p:cNvSpPr>
          <p:nvPr>
            <p:ph type="sldNum" sz="quarter" idx="12"/>
          </p:nvPr>
        </p:nvSpPr>
        <p:spPr/>
        <p:txBody>
          <a:bodyPr/>
          <a:lstStyle/>
          <a:p>
            <a:fld id="{06BAE37F-E427-425D-B61C-AC20F5FDF4C9}" type="slidenum">
              <a:rPr kumimoji="1" lang="ja-JP" altLang="en-US" smtClean="0"/>
              <a:t>‹#›</a:t>
            </a:fld>
            <a:endParaRPr kumimoji="1" lang="ja-JP" altLang="en-US"/>
          </a:p>
        </p:txBody>
      </p:sp>
    </p:spTree>
    <p:extLst>
      <p:ext uri="{BB962C8B-B14F-4D97-AF65-F5344CB8AC3E}">
        <p14:creationId xmlns:p14="http://schemas.microsoft.com/office/powerpoint/2010/main" val="865047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E4F249-DCE1-786C-7968-DA2C02B96FB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67C7A36-447C-DD72-541D-E950890C4FE3}"/>
              </a:ext>
            </a:extLst>
          </p:cNvPr>
          <p:cNvSpPr>
            <a:spLocks noGrp="1"/>
          </p:cNvSpPr>
          <p:nvPr>
            <p:ph type="dt" sz="half" idx="10"/>
          </p:nvPr>
        </p:nvSpPr>
        <p:spPr/>
        <p:txBody>
          <a:bodyPr/>
          <a:lstStyle/>
          <a:p>
            <a:fld id="{D1BA5B47-67E9-43E4-B274-C3A4DEFA0E09}" type="datetimeFigureOut">
              <a:rPr kumimoji="1" lang="ja-JP" altLang="en-US" smtClean="0"/>
              <a:t>2024/12/19</a:t>
            </a:fld>
            <a:endParaRPr kumimoji="1" lang="ja-JP" altLang="en-US"/>
          </a:p>
        </p:txBody>
      </p:sp>
      <p:sp>
        <p:nvSpPr>
          <p:cNvPr id="4" name="フッター プレースホルダー 3">
            <a:extLst>
              <a:ext uri="{FF2B5EF4-FFF2-40B4-BE49-F238E27FC236}">
                <a16:creationId xmlns:a16="http://schemas.microsoft.com/office/drawing/2014/main" id="{D40020AA-B6BE-7B2D-3CA3-F53C8FA50BD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6587ED3-3E31-AEBA-563A-06E95FBC8AF5}"/>
              </a:ext>
            </a:extLst>
          </p:cNvPr>
          <p:cNvSpPr>
            <a:spLocks noGrp="1"/>
          </p:cNvSpPr>
          <p:nvPr>
            <p:ph type="sldNum" sz="quarter" idx="12"/>
          </p:nvPr>
        </p:nvSpPr>
        <p:spPr/>
        <p:txBody>
          <a:bodyPr/>
          <a:lstStyle/>
          <a:p>
            <a:fld id="{06BAE37F-E427-425D-B61C-AC20F5FDF4C9}" type="slidenum">
              <a:rPr kumimoji="1" lang="ja-JP" altLang="en-US" smtClean="0"/>
              <a:t>‹#›</a:t>
            </a:fld>
            <a:endParaRPr kumimoji="1" lang="ja-JP" altLang="en-US"/>
          </a:p>
        </p:txBody>
      </p:sp>
    </p:spTree>
    <p:extLst>
      <p:ext uri="{BB962C8B-B14F-4D97-AF65-F5344CB8AC3E}">
        <p14:creationId xmlns:p14="http://schemas.microsoft.com/office/powerpoint/2010/main" val="2206730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8F36E47-B4AA-9942-A053-2DEBEFD0515E}"/>
              </a:ext>
            </a:extLst>
          </p:cNvPr>
          <p:cNvSpPr>
            <a:spLocks noGrp="1"/>
          </p:cNvSpPr>
          <p:nvPr>
            <p:ph type="dt" sz="half" idx="10"/>
          </p:nvPr>
        </p:nvSpPr>
        <p:spPr/>
        <p:txBody>
          <a:bodyPr/>
          <a:lstStyle/>
          <a:p>
            <a:fld id="{D1BA5B47-67E9-43E4-B274-C3A4DEFA0E09}" type="datetimeFigureOut">
              <a:rPr kumimoji="1" lang="ja-JP" altLang="en-US" smtClean="0"/>
              <a:t>2024/12/19</a:t>
            </a:fld>
            <a:endParaRPr kumimoji="1" lang="ja-JP" altLang="en-US"/>
          </a:p>
        </p:txBody>
      </p:sp>
      <p:sp>
        <p:nvSpPr>
          <p:cNvPr id="3" name="フッター プレースホルダー 2">
            <a:extLst>
              <a:ext uri="{FF2B5EF4-FFF2-40B4-BE49-F238E27FC236}">
                <a16:creationId xmlns:a16="http://schemas.microsoft.com/office/drawing/2014/main" id="{13CAD818-8366-DC8A-C499-63D46C02DD1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71A17AA-CC29-73F7-D537-15B99904B10D}"/>
              </a:ext>
            </a:extLst>
          </p:cNvPr>
          <p:cNvSpPr>
            <a:spLocks noGrp="1"/>
          </p:cNvSpPr>
          <p:nvPr>
            <p:ph type="sldNum" sz="quarter" idx="12"/>
          </p:nvPr>
        </p:nvSpPr>
        <p:spPr/>
        <p:txBody>
          <a:bodyPr/>
          <a:lstStyle/>
          <a:p>
            <a:fld id="{06BAE37F-E427-425D-B61C-AC20F5FDF4C9}" type="slidenum">
              <a:rPr kumimoji="1" lang="ja-JP" altLang="en-US" smtClean="0"/>
              <a:t>‹#›</a:t>
            </a:fld>
            <a:endParaRPr kumimoji="1" lang="ja-JP" altLang="en-US"/>
          </a:p>
        </p:txBody>
      </p:sp>
    </p:spTree>
    <p:extLst>
      <p:ext uri="{BB962C8B-B14F-4D97-AF65-F5344CB8AC3E}">
        <p14:creationId xmlns:p14="http://schemas.microsoft.com/office/powerpoint/2010/main" val="4098222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F24F7B-1AB5-53B1-B717-5969A4668D1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5855CD1-9FBD-F4D7-CBFE-06E936A8E0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9F840EC-FEBC-7EE2-8C34-4BF340136C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D3CD076-4DFF-1A47-D62C-E5939CBBADC9}"/>
              </a:ext>
            </a:extLst>
          </p:cNvPr>
          <p:cNvSpPr>
            <a:spLocks noGrp="1"/>
          </p:cNvSpPr>
          <p:nvPr>
            <p:ph type="dt" sz="half" idx="10"/>
          </p:nvPr>
        </p:nvSpPr>
        <p:spPr/>
        <p:txBody>
          <a:bodyPr/>
          <a:lstStyle/>
          <a:p>
            <a:fld id="{D1BA5B47-67E9-43E4-B274-C3A4DEFA0E09}" type="datetimeFigureOut">
              <a:rPr kumimoji="1" lang="ja-JP" altLang="en-US" smtClean="0"/>
              <a:t>2024/12/19</a:t>
            </a:fld>
            <a:endParaRPr kumimoji="1" lang="ja-JP" altLang="en-US"/>
          </a:p>
        </p:txBody>
      </p:sp>
      <p:sp>
        <p:nvSpPr>
          <p:cNvPr id="6" name="フッター プレースホルダー 5">
            <a:extLst>
              <a:ext uri="{FF2B5EF4-FFF2-40B4-BE49-F238E27FC236}">
                <a16:creationId xmlns:a16="http://schemas.microsoft.com/office/drawing/2014/main" id="{6D2C131F-EAD3-F953-6ACF-7AE6E648561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5EEFDB4-B1C9-65B9-F016-E355E8438DE0}"/>
              </a:ext>
            </a:extLst>
          </p:cNvPr>
          <p:cNvSpPr>
            <a:spLocks noGrp="1"/>
          </p:cNvSpPr>
          <p:nvPr>
            <p:ph type="sldNum" sz="quarter" idx="12"/>
          </p:nvPr>
        </p:nvSpPr>
        <p:spPr/>
        <p:txBody>
          <a:bodyPr/>
          <a:lstStyle/>
          <a:p>
            <a:fld id="{06BAE37F-E427-425D-B61C-AC20F5FDF4C9}" type="slidenum">
              <a:rPr kumimoji="1" lang="ja-JP" altLang="en-US" smtClean="0"/>
              <a:t>‹#›</a:t>
            </a:fld>
            <a:endParaRPr kumimoji="1" lang="ja-JP" altLang="en-US"/>
          </a:p>
        </p:txBody>
      </p:sp>
    </p:spTree>
    <p:extLst>
      <p:ext uri="{BB962C8B-B14F-4D97-AF65-F5344CB8AC3E}">
        <p14:creationId xmlns:p14="http://schemas.microsoft.com/office/powerpoint/2010/main" val="2346062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9E0EE1-323F-62ED-F425-A3F864ECCE1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DE289AB-8485-F51D-DD61-7FB40A7799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375B68E-C69C-A2DE-4BF5-955CA8C2FA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F0AFA37-592C-9BE5-8F3D-22765D38A377}"/>
              </a:ext>
            </a:extLst>
          </p:cNvPr>
          <p:cNvSpPr>
            <a:spLocks noGrp="1"/>
          </p:cNvSpPr>
          <p:nvPr>
            <p:ph type="dt" sz="half" idx="10"/>
          </p:nvPr>
        </p:nvSpPr>
        <p:spPr/>
        <p:txBody>
          <a:bodyPr/>
          <a:lstStyle/>
          <a:p>
            <a:fld id="{D1BA5B47-67E9-43E4-B274-C3A4DEFA0E09}" type="datetimeFigureOut">
              <a:rPr kumimoji="1" lang="ja-JP" altLang="en-US" smtClean="0"/>
              <a:t>2024/12/19</a:t>
            </a:fld>
            <a:endParaRPr kumimoji="1" lang="ja-JP" altLang="en-US"/>
          </a:p>
        </p:txBody>
      </p:sp>
      <p:sp>
        <p:nvSpPr>
          <p:cNvPr id="6" name="フッター プレースホルダー 5">
            <a:extLst>
              <a:ext uri="{FF2B5EF4-FFF2-40B4-BE49-F238E27FC236}">
                <a16:creationId xmlns:a16="http://schemas.microsoft.com/office/drawing/2014/main" id="{5C2A69F0-16D8-B43C-A6F0-66D2B396AC7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3976BED-66F8-0A4F-2E8F-C4CEAB15E3FE}"/>
              </a:ext>
            </a:extLst>
          </p:cNvPr>
          <p:cNvSpPr>
            <a:spLocks noGrp="1"/>
          </p:cNvSpPr>
          <p:nvPr>
            <p:ph type="sldNum" sz="quarter" idx="12"/>
          </p:nvPr>
        </p:nvSpPr>
        <p:spPr/>
        <p:txBody>
          <a:bodyPr/>
          <a:lstStyle/>
          <a:p>
            <a:fld id="{06BAE37F-E427-425D-B61C-AC20F5FDF4C9}" type="slidenum">
              <a:rPr kumimoji="1" lang="ja-JP" altLang="en-US" smtClean="0"/>
              <a:t>‹#›</a:t>
            </a:fld>
            <a:endParaRPr kumimoji="1" lang="ja-JP" altLang="en-US"/>
          </a:p>
        </p:txBody>
      </p:sp>
    </p:spTree>
    <p:extLst>
      <p:ext uri="{BB962C8B-B14F-4D97-AF65-F5344CB8AC3E}">
        <p14:creationId xmlns:p14="http://schemas.microsoft.com/office/powerpoint/2010/main" val="154497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13F7525-B738-DA36-F0C8-E057C04C80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B32710F-ED09-4FF0-E3A5-7270B3F648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4B3DA81-8BC5-600A-AA0A-FCBE085411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BA5B47-67E9-43E4-B274-C3A4DEFA0E09}" type="datetimeFigureOut">
              <a:rPr kumimoji="1" lang="ja-JP" altLang="en-US" smtClean="0"/>
              <a:t>2024/12/19</a:t>
            </a:fld>
            <a:endParaRPr kumimoji="1" lang="ja-JP" altLang="en-US"/>
          </a:p>
        </p:txBody>
      </p:sp>
      <p:sp>
        <p:nvSpPr>
          <p:cNvPr id="5" name="フッター プレースホルダー 4">
            <a:extLst>
              <a:ext uri="{FF2B5EF4-FFF2-40B4-BE49-F238E27FC236}">
                <a16:creationId xmlns:a16="http://schemas.microsoft.com/office/drawing/2014/main" id="{F91C0F29-5D80-71E1-83E6-D0B3760883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80B747D-FDBA-5C5B-ED5E-5FAF5D7F13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AE37F-E427-425D-B61C-AC20F5FDF4C9}" type="slidenum">
              <a:rPr kumimoji="1" lang="ja-JP" altLang="en-US" smtClean="0"/>
              <a:t>‹#›</a:t>
            </a:fld>
            <a:endParaRPr kumimoji="1" lang="ja-JP" altLang="en-US"/>
          </a:p>
        </p:txBody>
      </p:sp>
    </p:spTree>
    <p:extLst>
      <p:ext uri="{BB962C8B-B14F-4D97-AF65-F5344CB8AC3E}">
        <p14:creationId xmlns:p14="http://schemas.microsoft.com/office/powerpoint/2010/main" val="1215564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F0DEC6CE-A814-4CDB-2FF4-201B9B6D7336}"/>
              </a:ext>
            </a:extLst>
          </p:cNvPr>
          <p:cNvSpPr txBox="1"/>
          <p:nvPr/>
        </p:nvSpPr>
        <p:spPr>
          <a:xfrm>
            <a:off x="280060" y="374033"/>
            <a:ext cx="6096946" cy="369332"/>
          </a:xfrm>
          <a:prstGeom prst="rect">
            <a:avLst/>
          </a:prstGeom>
          <a:noFill/>
        </p:spPr>
        <p:txBody>
          <a:bodyPr wrap="square">
            <a:spAutoFit/>
          </a:bodyPr>
          <a:lstStyle/>
          <a:p>
            <a:r>
              <a:rPr kumimoji="1" lang="ja-JP" altLang="en-US" sz="1800" dirty="0"/>
              <a:t>症例相談テンプレート</a:t>
            </a:r>
            <a:endParaRPr lang="ja-JP" altLang="en-US" dirty="0"/>
          </a:p>
        </p:txBody>
      </p:sp>
      <p:graphicFrame>
        <p:nvGraphicFramePr>
          <p:cNvPr id="6" name="表 5">
            <a:extLst>
              <a:ext uri="{FF2B5EF4-FFF2-40B4-BE49-F238E27FC236}">
                <a16:creationId xmlns:a16="http://schemas.microsoft.com/office/drawing/2014/main" id="{E9040864-4988-AFC9-65A9-718B2E2B30BD}"/>
              </a:ext>
            </a:extLst>
          </p:cNvPr>
          <p:cNvGraphicFramePr>
            <a:graphicFrameLocks noGrp="1"/>
          </p:cNvGraphicFramePr>
          <p:nvPr>
            <p:extLst>
              <p:ext uri="{D42A27DB-BD31-4B8C-83A1-F6EECF244321}">
                <p14:modId xmlns:p14="http://schemas.microsoft.com/office/powerpoint/2010/main" val="28435212"/>
              </p:ext>
            </p:extLst>
          </p:nvPr>
        </p:nvGraphicFramePr>
        <p:xfrm>
          <a:off x="828260" y="1091861"/>
          <a:ext cx="10535480" cy="3716984"/>
        </p:xfrm>
        <a:graphic>
          <a:graphicData uri="http://schemas.openxmlformats.org/drawingml/2006/table">
            <a:tbl>
              <a:tblPr firstRow="1" bandRow="1">
                <a:tableStyleId>{5C22544A-7EE6-4342-B048-85BDC9FD1C3A}</a:tableStyleId>
              </a:tblPr>
              <a:tblGrid>
                <a:gridCol w="2203647">
                  <a:extLst>
                    <a:ext uri="{9D8B030D-6E8A-4147-A177-3AD203B41FA5}">
                      <a16:colId xmlns:a16="http://schemas.microsoft.com/office/drawing/2014/main" val="3548353709"/>
                    </a:ext>
                  </a:extLst>
                </a:gridCol>
                <a:gridCol w="3064093">
                  <a:extLst>
                    <a:ext uri="{9D8B030D-6E8A-4147-A177-3AD203B41FA5}">
                      <a16:colId xmlns:a16="http://schemas.microsoft.com/office/drawing/2014/main" val="707551766"/>
                    </a:ext>
                  </a:extLst>
                </a:gridCol>
                <a:gridCol w="1520214">
                  <a:extLst>
                    <a:ext uri="{9D8B030D-6E8A-4147-A177-3AD203B41FA5}">
                      <a16:colId xmlns:a16="http://schemas.microsoft.com/office/drawing/2014/main" val="615327083"/>
                    </a:ext>
                  </a:extLst>
                </a:gridCol>
                <a:gridCol w="3747526">
                  <a:extLst>
                    <a:ext uri="{9D8B030D-6E8A-4147-A177-3AD203B41FA5}">
                      <a16:colId xmlns:a16="http://schemas.microsoft.com/office/drawing/2014/main" val="3566727017"/>
                    </a:ext>
                  </a:extLst>
                </a:gridCol>
              </a:tblGrid>
              <a:tr h="324000">
                <a:tc gridSpan="4">
                  <a:txBody>
                    <a:bodyPr/>
                    <a:lstStyle/>
                    <a:p>
                      <a:r>
                        <a:rPr kumimoji="1" lang="ja-JP" altLang="en-US" dirty="0"/>
                        <a:t>相談者情報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hMerge="1">
                  <a:txBody>
                    <a:bodyPr/>
                    <a:lstStyle/>
                    <a:p>
                      <a:endParaRPr kumimoji="1" lang="ja-JP" altLang="en-US" dirty="0"/>
                    </a:p>
                  </a:txBody>
                  <a:tcPr>
                    <a:solidFill>
                      <a:srgbClr val="002060"/>
                    </a:solidFill>
                  </a:tcPr>
                </a:tc>
                <a:tc hMerge="1">
                  <a:txBody>
                    <a:bodyPr/>
                    <a:lstStyle/>
                    <a:p>
                      <a:endParaRPr kumimoji="1" lang="ja-JP" altLang="en-US" dirty="0"/>
                    </a:p>
                  </a:txBody>
                  <a:tcPr>
                    <a:solidFill>
                      <a:srgbClr val="002060"/>
                    </a:solidFill>
                  </a:tcPr>
                </a:tc>
                <a:tc hMerge="1">
                  <a:txBody>
                    <a:bodyPr/>
                    <a:lstStyle/>
                    <a:p>
                      <a:endParaRPr kumimoji="1" lang="ja-JP" altLang="en-US" dirty="0"/>
                    </a:p>
                  </a:txBody>
                  <a:tcPr>
                    <a:solidFill>
                      <a:srgbClr val="002060"/>
                    </a:solidFill>
                  </a:tcPr>
                </a:tc>
                <a:extLst>
                  <a:ext uri="{0D108BD9-81ED-4DB2-BD59-A6C34878D82A}">
                    <a16:rowId xmlns:a16="http://schemas.microsoft.com/office/drawing/2014/main" val="854906115"/>
                  </a:ext>
                </a:extLst>
              </a:tr>
              <a:tr h="769358">
                <a:tc>
                  <a:txBody>
                    <a:bodyPr/>
                    <a:lstStyle/>
                    <a:p>
                      <a:r>
                        <a:rPr kumimoji="1" lang="ja-JP" altLang="en-US" dirty="0"/>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所属施設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0821347"/>
                  </a:ext>
                </a:extLst>
              </a:tr>
              <a:tr h="6321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連絡先</a:t>
                      </a:r>
                      <a:r>
                        <a:rPr kumimoji="1" lang="en-US" altLang="ja-JP" dirty="0"/>
                        <a:t>email</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電話番号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1942656"/>
                  </a:ext>
                </a:extLst>
              </a:tr>
              <a:tr h="324000">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a:solidFill>
                            <a:schemeClr val="bg1"/>
                          </a:solidFill>
                        </a:rPr>
                        <a:t>相談内容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hMerge="1">
                  <a:txBody>
                    <a:bodyPr/>
                    <a:lstStyle/>
                    <a:p>
                      <a:endParaRPr kumimoji="1" lang="ja-JP" altLang="en-US" dirty="0">
                        <a:solidFill>
                          <a:schemeClr val="bg1"/>
                        </a:solidFill>
                      </a:endParaRPr>
                    </a:p>
                  </a:txBody>
                  <a:tcPr>
                    <a:solidFill>
                      <a:srgbClr val="002060"/>
                    </a:solidFill>
                  </a:tcPr>
                </a:tc>
                <a:tc hMerge="1">
                  <a:txBody>
                    <a:bodyPr/>
                    <a:lstStyle/>
                    <a:p>
                      <a:endParaRPr kumimoji="1" lang="ja-JP" altLang="en-US" dirty="0">
                        <a:solidFill>
                          <a:schemeClr val="bg1"/>
                        </a:solidFill>
                      </a:endParaRPr>
                    </a:p>
                  </a:txBody>
                  <a:tcPr>
                    <a:solidFill>
                      <a:srgbClr val="002060"/>
                    </a:solidFill>
                  </a:tcPr>
                </a:tc>
                <a:tc hMerge="1">
                  <a:txBody>
                    <a:bodyPr/>
                    <a:lstStyle/>
                    <a:p>
                      <a:endParaRPr kumimoji="1" lang="ja-JP" altLang="en-US" dirty="0">
                        <a:solidFill>
                          <a:schemeClr val="bg1"/>
                        </a:solidFill>
                      </a:endParaRPr>
                    </a:p>
                  </a:txBody>
                  <a:tcPr>
                    <a:solidFill>
                      <a:srgbClr val="002060"/>
                    </a:solidFill>
                  </a:tcPr>
                </a:tc>
                <a:extLst>
                  <a:ext uri="{0D108BD9-81ED-4DB2-BD59-A6C34878D82A}">
                    <a16:rowId xmlns:a16="http://schemas.microsoft.com/office/drawing/2014/main" val="1435408174"/>
                  </a:ext>
                </a:extLst>
              </a:tr>
              <a:tr h="1584000">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79630481"/>
                  </a:ext>
                </a:extLst>
              </a:tr>
            </a:tbl>
          </a:graphicData>
        </a:graphic>
      </p:graphicFrame>
    </p:spTree>
    <p:extLst>
      <p:ext uri="{BB962C8B-B14F-4D97-AF65-F5344CB8AC3E}">
        <p14:creationId xmlns:p14="http://schemas.microsoft.com/office/powerpoint/2010/main" val="3332647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D1E2A9-F2EC-57BC-E3AC-4F09829A36D8}"/>
            </a:ext>
          </a:extLst>
        </p:cNvPr>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D6FB0221-BB23-2988-5EEE-1A91DA7614A5}"/>
              </a:ext>
            </a:extLst>
          </p:cNvPr>
          <p:cNvSpPr txBox="1"/>
          <p:nvPr/>
        </p:nvSpPr>
        <p:spPr>
          <a:xfrm>
            <a:off x="266205" y="533360"/>
            <a:ext cx="6096946" cy="369332"/>
          </a:xfrm>
          <a:prstGeom prst="rect">
            <a:avLst/>
          </a:prstGeom>
          <a:noFill/>
        </p:spPr>
        <p:txBody>
          <a:bodyPr wrap="square">
            <a:spAutoFit/>
          </a:bodyPr>
          <a:lstStyle/>
          <a:p>
            <a:r>
              <a:rPr kumimoji="1" lang="ja-JP" altLang="en-US" sz="1800" dirty="0"/>
              <a:t>症例相談テンプレート</a:t>
            </a:r>
            <a:endParaRPr lang="ja-JP" altLang="en-US" dirty="0"/>
          </a:p>
        </p:txBody>
      </p:sp>
      <p:graphicFrame>
        <p:nvGraphicFramePr>
          <p:cNvPr id="7" name="表 6">
            <a:extLst>
              <a:ext uri="{FF2B5EF4-FFF2-40B4-BE49-F238E27FC236}">
                <a16:creationId xmlns:a16="http://schemas.microsoft.com/office/drawing/2014/main" id="{B73B0B15-CEA7-4E6D-D0B4-1DADFCD8EB70}"/>
              </a:ext>
            </a:extLst>
          </p:cNvPr>
          <p:cNvGraphicFramePr>
            <a:graphicFrameLocks noGrp="1"/>
          </p:cNvGraphicFramePr>
          <p:nvPr>
            <p:extLst>
              <p:ext uri="{D42A27DB-BD31-4B8C-83A1-F6EECF244321}">
                <p14:modId xmlns:p14="http://schemas.microsoft.com/office/powerpoint/2010/main" val="1262281607"/>
              </p:ext>
            </p:extLst>
          </p:nvPr>
        </p:nvGraphicFramePr>
        <p:xfrm>
          <a:off x="715358" y="994774"/>
          <a:ext cx="10535480" cy="5375289"/>
        </p:xfrm>
        <a:graphic>
          <a:graphicData uri="http://schemas.openxmlformats.org/drawingml/2006/table">
            <a:tbl>
              <a:tblPr firstRow="1" bandRow="1">
                <a:tableStyleId>{5C22544A-7EE6-4342-B048-85BDC9FD1C3A}</a:tableStyleId>
              </a:tblPr>
              <a:tblGrid>
                <a:gridCol w="2495842">
                  <a:extLst>
                    <a:ext uri="{9D8B030D-6E8A-4147-A177-3AD203B41FA5}">
                      <a16:colId xmlns:a16="http://schemas.microsoft.com/office/drawing/2014/main" val="3548353709"/>
                    </a:ext>
                  </a:extLst>
                </a:gridCol>
                <a:gridCol w="2771898">
                  <a:extLst>
                    <a:ext uri="{9D8B030D-6E8A-4147-A177-3AD203B41FA5}">
                      <a16:colId xmlns:a16="http://schemas.microsoft.com/office/drawing/2014/main" val="707551766"/>
                    </a:ext>
                  </a:extLst>
                </a:gridCol>
                <a:gridCol w="2287032">
                  <a:extLst>
                    <a:ext uri="{9D8B030D-6E8A-4147-A177-3AD203B41FA5}">
                      <a16:colId xmlns:a16="http://schemas.microsoft.com/office/drawing/2014/main" val="615327083"/>
                    </a:ext>
                  </a:extLst>
                </a:gridCol>
                <a:gridCol w="375313">
                  <a:extLst>
                    <a:ext uri="{9D8B030D-6E8A-4147-A177-3AD203B41FA5}">
                      <a16:colId xmlns:a16="http://schemas.microsoft.com/office/drawing/2014/main" val="3981009752"/>
                    </a:ext>
                  </a:extLst>
                </a:gridCol>
                <a:gridCol w="2605395">
                  <a:extLst>
                    <a:ext uri="{9D8B030D-6E8A-4147-A177-3AD203B41FA5}">
                      <a16:colId xmlns:a16="http://schemas.microsoft.com/office/drawing/2014/main" val="648154722"/>
                    </a:ext>
                  </a:extLst>
                </a:gridCol>
              </a:tblGrid>
              <a:tr h="493520">
                <a:tc gridSpan="5">
                  <a:txBody>
                    <a:bodyPr/>
                    <a:lstStyle/>
                    <a:p>
                      <a:r>
                        <a:rPr kumimoji="1" lang="ja-JP" altLang="en-US" b="1" dirty="0">
                          <a:solidFill>
                            <a:schemeClr val="bg1"/>
                          </a:solidFill>
                        </a:rPr>
                        <a:t>患者情報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hMerge="1">
                  <a:txBody>
                    <a:bodyPr/>
                    <a:lstStyle/>
                    <a:p>
                      <a:endParaRPr kumimoji="1" lang="ja-JP" altLang="en-US" dirty="0">
                        <a:solidFill>
                          <a:schemeClr val="bg1"/>
                        </a:solidFill>
                      </a:endParaRPr>
                    </a:p>
                  </a:txBody>
                  <a:tcPr>
                    <a:solidFill>
                      <a:schemeClr val="bg2">
                        <a:lumMod val="50000"/>
                      </a:schemeClr>
                    </a:solidFill>
                  </a:tcPr>
                </a:tc>
                <a:tc hMerge="1">
                  <a:txBody>
                    <a:bodyPr/>
                    <a:lstStyle/>
                    <a:p>
                      <a:endParaRPr kumimoji="1" lang="ja-JP" altLang="en-US" dirty="0">
                        <a:solidFill>
                          <a:schemeClr val="bg1"/>
                        </a:solidFill>
                      </a:endParaRPr>
                    </a:p>
                  </a:txBody>
                  <a:tcPr>
                    <a:solidFill>
                      <a:schemeClr val="bg2">
                        <a:lumMod val="50000"/>
                      </a:schemeClr>
                    </a:solidFill>
                  </a:tcPr>
                </a:tc>
                <a:tc hMerge="1">
                  <a:txBody>
                    <a:bodyPr/>
                    <a:lstStyle/>
                    <a:p>
                      <a:endParaRPr kumimoji="1" lang="ja-JP" altLang="en-US"/>
                    </a:p>
                  </a:txBody>
                  <a:tcPr/>
                </a:tc>
                <a:tc hMerge="1">
                  <a:txBody>
                    <a:bodyPr/>
                    <a:lstStyle/>
                    <a:p>
                      <a:endParaRPr kumimoji="1" lang="ja-JP" altLang="en-US" dirty="0">
                        <a:solidFill>
                          <a:schemeClr val="bg1"/>
                        </a:solidFill>
                      </a:endParaRPr>
                    </a:p>
                  </a:txBody>
                  <a:tcPr>
                    <a:solidFill>
                      <a:schemeClr val="bg2">
                        <a:lumMod val="50000"/>
                      </a:schemeClr>
                    </a:solidFill>
                  </a:tcPr>
                </a:tc>
                <a:extLst>
                  <a:ext uri="{0D108BD9-81ED-4DB2-BD59-A6C34878D82A}">
                    <a16:rowId xmlns:a16="http://schemas.microsoft.com/office/drawing/2014/main" val="1435408174"/>
                  </a:ext>
                </a:extLst>
              </a:tr>
              <a:tr h="216000">
                <a:tc>
                  <a:txBody>
                    <a:bodyPr/>
                    <a:lstStyle/>
                    <a:p>
                      <a:r>
                        <a:rPr kumimoji="1" lang="ja-JP" altLang="en-US" dirty="0"/>
                        <a:t>年齢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a:t>性別</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extLst>
                  <a:ext uri="{0D108BD9-81ED-4DB2-BD59-A6C34878D82A}">
                    <a16:rowId xmlns:a16="http://schemas.microsoft.com/office/drawing/2014/main" val="79630481"/>
                  </a:ext>
                </a:extLst>
              </a:tr>
              <a:tr h="216000">
                <a:tc>
                  <a:txBody>
                    <a:bodyPr/>
                    <a:lstStyle/>
                    <a:p>
                      <a:r>
                        <a:rPr kumimoji="1" lang="ja-JP" altLang="en-US" dirty="0"/>
                        <a:t>診断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16803670"/>
                  </a:ext>
                </a:extLst>
              </a:tr>
              <a:tr h="216000">
                <a:tc>
                  <a:txBody>
                    <a:bodyPr/>
                    <a:lstStyle/>
                    <a:p>
                      <a:r>
                        <a:rPr kumimoji="1" lang="ja-JP" altLang="en-US" dirty="0"/>
                        <a:t>手術予定日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983144826"/>
                  </a:ext>
                </a:extLst>
              </a:tr>
              <a:tr h="216000">
                <a:tc>
                  <a:txBody>
                    <a:bodyPr/>
                    <a:lstStyle/>
                    <a:p>
                      <a:r>
                        <a:rPr kumimoji="1" lang="ja-JP" altLang="en-US" dirty="0"/>
                        <a:t>主訴</a:t>
                      </a:r>
                      <a:endParaRPr kumimoji="1" lang="en-US" altLang="ja-JP"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42856114"/>
                  </a:ext>
                </a:extLst>
              </a:tr>
              <a:tr h="216000">
                <a:tc>
                  <a:txBody>
                    <a:bodyPr/>
                    <a:lstStyle/>
                    <a:p>
                      <a:r>
                        <a:rPr kumimoji="1" lang="ja-JP" altLang="en-US" dirty="0"/>
                        <a:t>原疾患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110014507"/>
                  </a:ext>
                </a:extLst>
              </a:tr>
              <a:tr h="1127689">
                <a:tc>
                  <a:txBody>
                    <a:bodyPr/>
                    <a:lstStyle/>
                    <a:p>
                      <a:r>
                        <a:rPr kumimoji="1" lang="ja-JP" altLang="en-US" dirty="0"/>
                        <a:t>現病歴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190362318"/>
                  </a:ext>
                </a:extLst>
              </a:tr>
              <a:tr h="288000">
                <a:tc>
                  <a:txBody>
                    <a:bodyPr/>
                    <a:lstStyle/>
                    <a:p>
                      <a:r>
                        <a:rPr kumimoji="1" lang="ja-JP" altLang="en-US" dirty="0"/>
                        <a:t>既往歴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638832041"/>
                  </a:ext>
                </a:extLst>
              </a:tr>
              <a:tr h="28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ECOG Performance status</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600" dirty="0"/>
                        <a:t>新片桐スコア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600" dirty="0"/>
                    </a:p>
                  </a:txBody>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18174581"/>
                  </a:ext>
                </a:extLst>
              </a:tr>
              <a:tr h="288000">
                <a:tc>
                  <a:txBody>
                    <a:bodyPr/>
                    <a:lstStyle/>
                    <a:p>
                      <a:r>
                        <a:rPr kumimoji="1" lang="en-US" altLang="ja-JP" dirty="0" err="1"/>
                        <a:t>Mirels</a:t>
                      </a:r>
                      <a:r>
                        <a:rPr kumimoji="1" lang="en-US" altLang="ja-JP" dirty="0"/>
                        <a:t> score</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en-US" altLang="ja-JP" sz="1600" dirty="0"/>
                        <a:t>SIN score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1322674"/>
                  </a:ext>
                </a:extLst>
              </a:tr>
              <a:tr h="828000">
                <a:tc>
                  <a:txBody>
                    <a:bodyPr/>
                    <a:lstStyle/>
                    <a:p>
                      <a:r>
                        <a:rPr kumimoji="1" lang="ja-JP" altLang="en-US" dirty="0"/>
                        <a:t>その他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701955530"/>
                  </a:ext>
                </a:extLst>
              </a:tr>
            </a:tbl>
          </a:graphicData>
        </a:graphic>
      </p:graphicFrame>
    </p:spTree>
    <p:extLst>
      <p:ext uri="{BB962C8B-B14F-4D97-AF65-F5344CB8AC3E}">
        <p14:creationId xmlns:p14="http://schemas.microsoft.com/office/powerpoint/2010/main" val="3316142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D051D54-1B0F-9EA3-0048-4066AD1E96A6}"/>
              </a:ext>
            </a:extLst>
          </p:cNvPr>
          <p:cNvSpPr txBox="1"/>
          <p:nvPr/>
        </p:nvSpPr>
        <p:spPr>
          <a:xfrm>
            <a:off x="293913" y="173142"/>
            <a:ext cx="10475039" cy="369332"/>
          </a:xfrm>
          <a:prstGeom prst="rect">
            <a:avLst/>
          </a:prstGeom>
          <a:noFill/>
        </p:spPr>
        <p:txBody>
          <a:bodyPr wrap="square">
            <a:spAutoFit/>
          </a:bodyPr>
          <a:lstStyle/>
          <a:p>
            <a:r>
              <a:rPr kumimoji="1" lang="ja-JP" altLang="en-US" sz="1800" dirty="0"/>
              <a:t>画像</a:t>
            </a:r>
            <a:r>
              <a:rPr lang="ja-JP" altLang="en-US" dirty="0"/>
              <a:t>テンプレート</a:t>
            </a:r>
            <a:r>
              <a:rPr kumimoji="1" lang="ja-JP" altLang="en-US" sz="1800" dirty="0"/>
              <a:t>：</a:t>
            </a:r>
            <a:r>
              <a:rPr kumimoji="1" lang="en-US" altLang="ja-JP" sz="1800" dirty="0"/>
              <a:t>X</a:t>
            </a:r>
            <a:r>
              <a:rPr kumimoji="1" lang="ja-JP" altLang="en-US" sz="1800" dirty="0"/>
              <a:t>線、</a:t>
            </a:r>
            <a:r>
              <a:rPr kumimoji="1" lang="en-US" altLang="ja-JP" sz="1800" dirty="0"/>
              <a:t>CT</a:t>
            </a:r>
            <a:r>
              <a:rPr kumimoji="1" lang="ja-JP" altLang="en-US" sz="1800" dirty="0"/>
              <a:t>、</a:t>
            </a:r>
            <a:r>
              <a:rPr kumimoji="1" lang="en-US" altLang="ja-JP" sz="1800" dirty="0"/>
              <a:t>MRI</a:t>
            </a:r>
            <a:r>
              <a:rPr kumimoji="1" lang="ja-JP" altLang="en-US" sz="1800" dirty="0"/>
              <a:t>など治療方針決定に必要な画像を貼付してください</a:t>
            </a:r>
            <a:endParaRPr lang="ja-JP" altLang="en-US" dirty="0"/>
          </a:p>
        </p:txBody>
      </p:sp>
      <p:sp>
        <p:nvSpPr>
          <p:cNvPr id="3" name="正方形/長方形 2">
            <a:extLst>
              <a:ext uri="{FF2B5EF4-FFF2-40B4-BE49-F238E27FC236}">
                <a16:creationId xmlns:a16="http://schemas.microsoft.com/office/drawing/2014/main" id="{01B2AD72-BDBE-6A61-F2F6-D0D8C26445A6}"/>
              </a:ext>
            </a:extLst>
          </p:cNvPr>
          <p:cNvSpPr/>
          <p:nvPr/>
        </p:nvSpPr>
        <p:spPr>
          <a:xfrm>
            <a:off x="670192" y="766733"/>
            <a:ext cx="3504253" cy="596915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BA359F7A-100E-BA52-414D-DACFB821D914}"/>
              </a:ext>
            </a:extLst>
          </p:cNvPr>
          <p:cNvSpPr/>
          <p:nvPr/>
        </p:nvSpPr>
        <p:spPr>
          <a:xfrm>
            <a:off x="4326845" y="766733"/>
            <a:ext cx="3504253" cy="596915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4D3C7D98-D302-7694-8746-B771603D29FF}"/>
              </a:ext>
            </a:extLst>
          </p:cNvPr>
          <p:cNvSpPr/>
          <p:nvPr/>
        </p:nvSpPr>
        <p:spPr>
          <a:xfrm>
            <a:off x="7983498" y="766733"/>
            <a:ext cx="3504253" cy="596915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57604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189CE0F-2624-DCE0-AA9A-4608D9F225A5}"/>
              </a:ext>
            </a:extLst>
          </p:cNvPr>
          <p:cNvSpPr txBox="1"/>
          <p:nvPr/>
        </p:nvSpPr>
        <p:spPr>
          <a:xfrm>
            <a:off x="293914" y="173142"/>
            <a:ext cx="6096946" cy="369332"/>
          </a:xfrm>
          <a:prstGeom prst="rect">
            <a:avLst/>
          </a:prstGeom>
          <a:noFill/>
        </p:spPr>
        <p:txBody>
          <a:bodyPr wrap="square">
            <a:spAutoFit/>
          </a:bodyPr>
          <a:lstStyle/>
          <a:p>
            <a:r>
              <a:rPr kumimoji="1" lang="ja-JP" altLang="en-US" sz="1800" dirty="0"/>
              <a:t>血液検査データ</a:t>
            </a:r>
            <a:endParaRPr lang="ja-JP" altLang="en-US" dirty="0"/>
          </a:p>
        </p:txBody>
      </p:sp>
      <p:sp>
        <p:nvSpPr>
          <p:cNvPr id="3" name="正方形/長方形 2">
            <a:extLst>
              <a:ext uri="{FF2B5EF4-FFF2-40B4-BE49-F238E27FC236}">
                <a16:creationId xmlns:a16="http://schemas.microsoft.com/office/drawing/2014/main" id="{898E5ACA-DB61-7A24-8AB2-F874AF364ABC}"/>
              </a:ext>
            </a:extLst>
          </p:cNvPr>
          <p:cNvSpPr/>
          <p:nvPr/>
        </p:nvSpPr>
        <p:spPr>
          <a:xfrm>
            <a:off x="670192" y="766733"/>
            <a:ext cx="11118685" cy="596915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31578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3">
            <a:extLst>
              <a:ext uri="{FF2B5EF4-FFF2-40B4-BE49-F238E27FC236}">
                <a16:creationId xmlns:a16="http://schemas.microsoft.com/office/drawing/2014/main" id="{3CBB17F2-33AC-0DE4-640C-2230C40BB70D}"/>
              </a:ext>
            </a:extLst>
          </p:cNvPr>
          <p:cNvGraphicFramePr>
            <a:graphicFrameLocks noGrp="1"/>
          </p:cNvGraphicFramePr>
          <p:nvPr/>
        </p:nvGraphicFramePr>
        <p:xfrm>
          <a:off x="933042" y="1780540"/>
          <a:ext cx="10559876" cy="3296920"/>
        </p:xfrm>
        <a:graphic>
          <a:graphicData uri="http://schemas.openxmlformats.org/drawingml/2006/table">
            <a:tbl>
              <a:tblPr firstRow="1" bandRow="1">
                <a:tableStyleId>{5C22544A-7EE6-4342-B048-85BDC9FD1C3A}</a:tableStyleId>
              </a:tblPr>
              <a:tblGrid>
                <a:gridCol w="1879512">
                  <a:extLst>
                    <a:ext uri="{9D8B030D-6E8A-4147-A177-3AD203B41FA5}">
                      <a16:colId xmlns:a16="http://schemas.microsoft.com/office/drawing/2014/main" val="2716797958"/>
                    </a:ext>
                  </a:extLst>
                </a:gridCol>
                <a:gridCol w="8680364">
                  <a:extLst>
                    <a:ext uri="{9D8B030D-6E8A-4147-A177-3AD203B41FA5}">
                      <a16:colId xmlns:a16="http://schemas.microsoft.com/office/drawing/2014/main" val="1362882285"/>
                    </a:ext>
                  </a:extLst>
                </a:gridCol>
              </a:tblGrid>
              <a:tr h="370840">
                <a:tc>
                  <a:txBody>
                    <a:bodyPr/>
                    <a:lstStyle/>
                    <a:p>
                      <a:pPr algn="ctr"/>
                      <a:r>
                        <a:rPr kumimoji="1" lang="en-US" altLang="ja-JP" b="0" baseline="0" dirty="0">
                          <a:solidFill>
                            <a:schemeClr val="tx1"/>
                          </a:solidFill>
                          <a:latin typeface="Arial" panose="020B0604020202020204" pitchFamily="34" charset="0"/>
                          <a:ea typeface="游ゴシック" panose="020B0400000000000000" pitchFamily="50" charset="-128"/>
                        </a:rPr>
                        <a:t>Score</a:t>
                      </a:r>
                      <a:endParaRPr kumimoji="1" lang="ja-JP" altLang="en-US" b="0" baseline="0" dirty="0">
                        <a:solidFill>
                          <a:schemeClr val="tx1"/>
                        </a:solidFill>
                        <a:latin typeface="Arial" panose="020B0604020202020204" pitchFamily="34" charset="0"/>
                        <a:ea typeface="游ゴシック" panose="020B0400000000000000" pitchFamily="50" charset="-128"/>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b="0" baseline="0" dirty="0">
                          <a:solidFill>
                            <a:schemeClr val="tx1"/>
                          </a:solidFill>
                          <a:latin typeface="Arial" panose="020B0604020202020204" pitchFamily="34" charset="0"/>
                          <a:ea typeface="游ゴシック" panose="020B0400000000000000" pitchFamily="50" charset="-128"/>
                        </a:rPr>
                        <a:t>定義</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51498605"/>
                  </a:ext>
                </a:extLst>
              </a:tr>
              <a:tr h="370840">
                <a:tc>
                  <a:txBody>
                    <a:bodyPr/>
                    <a:lstStyle/>
                    <a:p>
                      <a:pPr algn="ctr"/>
                      <a:r>
                        <a:rPr kumimoji="1" lang="en-US" altLang="ja-JP" baseline="0" dirty="0">
                          <a:latin typeface="Arial" panose="020B0604020202020204" pitchFamily="34" charset="0"/>
                          <a:ea typeface="游ゴシック" panose="020B0400000000000000" pitchFamily="50" charset="-128"/>
                        </a:rPr>
                        <a:t>0</a:t>
                      </a:r>
                      <a:endParaRPr kumimoji="1" lang="ja-JP" altLang="en-US"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r>
                        <a:rPr kumimoji="1" lang="ja-JP" altLang="en-US" sz="1600" baseline="0" dirty="0">
                          <a:latin typeface="Arial" panose="020B0604020202020204" pitchFamily="34" charset="0"/>
                          <a:ea typeface="游ゴシック" panose="020B0400000000000000" pitchFamily="50" charset="-128"/>
                        </a:rPr>
                        <a:t>全く問題なく活動できる。</a:t>
                      </a:r>
                      <a:endParaRPr kumimoji="1" lang="en-US" altLang="ja-JP" sz="1600" baseline="0" dirty="0">
                        <a:latin typeface="Arial" panose="020B0604020202020204" pitchFamily="34" charset="0"/>
                        <a:ea typeface="游ゴシック" panose="020B0400000000000000" pitchFamily="50" charset="-128"/>
                      </a:endParaRPr>
                    </a:p>
                    <a:p>
                      <a:r>
                        <a:rPr kumimoji="1" lang="ja-JP" altLang="en-US" sz="1600" baseline="0" dirty="0">
                          <a:latin typeface="Arial" panose="020B0604020202020204" pitchFamily="34" charset="0"/>
                          <a:ea typeface="游ゴシック" panose="020B0400000000000000" pitchFamily="50" charset="-128"/>
                        </a:rPr>
                        <a:t>発病前と同じ日常生活が制限なく行える。</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4050109678"/>
                  </a:ext>
                </a:extLst>
              </a:tr>
              <a:tr h="370840">
                <a:tc>
                  <a:txBody>
                    <a:bodyPr/>
                    <a:lstStyle/>
                    <a:p>
                      <a:pPr algn="ctr"/>
                      <a:r>
                        <a:rPr kumimoji="1" lang="en-US" altLang="ja-JP" baseline="0" dirty="0">
                          <a:latin typeface="Arial" panose="020B0604020202020204" pitchFamily="34" charset="0"/>
                          <a:ea typeface="游ゴシック" panose="020B0400000000000000" pitchFamily="50" charset="-128"/>
                        </a:rPr>
                        <a:t>1</a:t>
                      </a:r>
                      <a:endParaRPr kumimoji="1" lang="ja-JP" altLang="en-US"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r>
                        <a:rPr kumimoji="1" lang="ja-JP" altLang="en-US" sz="1600" baseline="0" dirty="0">
                          <a:latin typeface="Arial" panose="020B0604020202020204" pitchFamily="34" charset="0"/>
                          <a:ea typeface="游ゴシック" panose="020B0400000000000000" pitchFamily="50" charset="-128"/>
                        </a:rPr>
                        <a:t>肉体的に激しい活動は制限されるが、歩行可能で軽作業や座っての作業は行うことができる。</a:t>
                      </a:r>
                      <a:endParaRPr kumimoji="1" lang="en-US" altLang="ja-JP" sz="1600" baseline="0" dirty="0">
                        <a:latin typeface="Arial" panose="020B0604020202020204" pitchFamily="34" charset="0"/>
                        <a:ea typeface="游ゴシック" panose="020B0400000000000000" pitchFamily="50" charset="-128"/>
                      </a:endParaRPr>
                    </a:p>
                    <a:p>
                      <a:r>
                        <a:rPr kumimoji="1" lang="ja-JP" altLang="en-US" sz="1600" baseline="0" dirty="0">
                          <a:latin typeface="Arial" panose="020B0604020202020204" pitchFamily="34" charset="0"/>
                          <a:ea typeface="游ゴシック" panose="020B0400000000000000" pitchFamily="50" charset="-128"/>
                        </a:rPr>
                        <a:t>例：軽い家事、事務作業</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4171948898"/>
                  </a:ext>
                </a:extLst>
              </a:tr>
              <a:tr h="370840">
                <a:tc>
                  <a:txBody>
                    <a:bodyPr/>
                    <a:lstStyle/>
                    <a:p>
                      <a:pPr algn="ctr"/>
                      <a:r>
                        <a:rPr kumimoji="1" lang="en-US" altLang="ja-JP" baseline="0" dirty="0">
                          <a:latin typeface="Arial" panose="020B0604020202020204" pitchFamily="34" charset="0"/>
                          <a:ea typeface="游ゴシック" panose="020B0400000000000000" pitchFamily="50" charset="-128"/>
                        </a:rPr>
                        <a:t>2</a:t>
                      </a:r>
                      <a:endParaRPr kumimoji="1" lang="ja-JP" altLang="en-US"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r>
                        <a:rPr kumimoji="1" lang="ja-JP" altLang="en-US" sz="1600" baseline="0" dirty="0">
                          <a:latin typeface="Arial" panose="020B0604020202020204" pitchFamily="34" charset="0"/>
                          <a:ea typeface="游ゴシック" panose="020B0400000000000000" pitchFamily="50" charset="-128"/>
                        </a:rPr>
                        <a:t>歩行可能で自分の身の回りのことはすべて可能だが作業はできない。</a:t>
                      </a:r>
                      <a:endParaRPr kumimoji="1" lang="en-US" altLang="ja-JP" sz="1600" baseline="0" dirty="0">
                        <a:latin typeface="Arial" panose="020B0604020202020204" pitchFamily="34" charset="0"/>
                        <a:ea typeface="游ゴシック" panose="020B0400000000000000" pitchFamily="50" charset="-128"/>
                      </a:endParaRPr>
                    </a:p>
                    <a:p>
                      <a:r>
                        <a:rPr kumimoji="1" lang="ja-JP" altLang="en-US" sz="1600" baseline="0" dirty="0">
                          <a:latin typeface="Arial" panose="020B0604020202020204" pitchFamily="34" charset="0"/>
                          <a:ea typeface="游ゴシック" panose="020B0400000000000000" pitchFamily="50" charset="-128"/>
                        </a:rPr>
                        <a:t>日中の</a:t>
                      </a:r>
                      <a:r>
                        <a:rPr kumimoji="1" lang="en-US" altLang="ja-JP" sz="1600" baseline="0" dirty="0">
                          <a:latin typeface="Arial" panose="020B0604020202020204" pitchFamily="34" charset="0"/>
                          <a:ea typeface="游ゴシック" panose="020B0400000000000000" pitchFamily="50" charset="-128"/>
                        </a:rPr>
                        <a:t>50%</a:t>
                      </a:r>
                      <a:r>
                        <a:rPr kumimoji="1" lang="ja-JP" altLang="en-US" sz="1600" baseline="0" dirty="0">
                          <a:latin typeface="Arial" panose="020B0604020202020204" pitchFamily="34" charset="0"/>
                          <a:ea typeface="游ゴシック" panose="020B0400000000000000" pitchFamily="50" charset="-128"/>
                        </a:rPr>
                        <a:t>以上はベッド外で過ごす。</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974494472"/>
                  </a:ext>
                </a:extLst>
              </a:tr>
              <a:tr h="185420">
                <a:tc>
                  <a:txBody>
                    <a:bodyPr/>
                    <a:lstStyle/>
                    <a:p>
                      <a:pPr algn="ctr"/>
                      <a:r>
                        <a:rPr kumimoji="1" lang="en-US" altLang="ja-JP" baseline="0" dirty="0">
                          <a:latin typeface="Arial" panose="020B0604020202020204" pitchFamily="34" charset="0"/>
                          <a:ea typeface="游ゴシック" panose="020B0400000000000000" pitchFamily="50" charset="-128"/>
                        </a:rPr>
                        <a:t>3</a:t>
                      </a:r>
                      <a:endParaRPr kumimoji="1" lang="ja-JP" altLang="en-US"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r>
                        <a:rPr kumimoji="1" lang="ja-JP" altLang="en-US" sz="1600" baseline="0" dirty="0">
                          <a:latin typeface="Arial" panose="020B0604020202020204" pitchFamily="34" charset="0"/>
                          <a:ea typeface="游ゴシック" panose="020B0400000000000000" pitchFamily="50" charset="-128"/>
                        </a:rPr>
                        <a:t>限られた自分の身の回りのことしかできない。日中の</a:t>
                      </a:r>
                      <a:r>
                        <a:rPr kumimoji="1" lang="en-US" altLang="ja-JP" sz="1600" baseline="0" dirty="0">
                          <a:latin typeface="Arial" panose="020B0604020202020204" pitchFamily="34" charset="0"/>
                          <a:ea typeface="游ゴシック" panose="020B0400000000000000" pitchFamily="50" charset="-128"/>
                        </a:rPr>
                        <a:t>50%</a:t>
                      </a:r>
                      <a:r>
                        <a:rPr kumimoji="1" lang="ja-JP" altLang="en-US" sz="1600" baseline="0" dirty="0">
                          <a:latin typeface="Arial" panose="020B0604020202020204" pitchFamily="34" charset="0"/>
                          <a:ea typeface="游ゴシック" panose="020B0400000000000000" pitchFamily="50" charset="-128"/>
                        </a:rPr>
                        <a:t>以上をベッドか椅子で過ごす。</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3999299932"/>
                  </a:ext>
                </a:extLst>
              </a:tr>
              <a:tr h="185420">
                <a:tc>
                  <a:txBody>
                    <a:bodyPr/>
                    <a:lstStyle/>
                    <a:p>
                      <a:pPr algn="ctr"/>
                      <a:r>
                        <a:rPr kumimoji="1" lang="en-US" altLang="ja-JP" baseline="0" dirty="0">
                          <a:latin typeface="Arial" panose="020B0604020202020204" pitchFamily="34" charset="0"/>
                          <a:ea typeface="游ゴシック" panose="020B0400000000000000" pitchFamily="50" charset="-128"/>
                        </a:rPr>
                        <a:t>4</a:t>
                      </a:r>
                      <a:endParaRPr kumimoji="1" lang="ja-JP" altLang="en-US"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r>
                        <a:rPr kumimoji="1" lang="ja-JP" altLang="en-US" sz="1600" baseline="0" dirty="0">
                          <a:latin typeface="Arial" panose="020B0604020202020204" pitchFamily="34" charset="0"/>
                          <a:ea typeface="游ゴシック" panose="020B0400000000000000" pitchFamily="50" charset="-128"/>
                        </a:rPr>
                        <a:t>全く動けない。</a:t>
                      </a:r>
                      <a:endParaRPr kumimoji="1" lang="en-US" altLang="ja-JP" sz="1600" baseline="0" dirty="0">
                        <a:latin typeface="Arial" panose="020B0604020202020204" pitchFamily="34" charset="0"/>
                        <a:ea typeface="游ゴシック" panose="020B0400000000000000" pitchFamily="50" charset="-128"/>
                      </a:endParaRPr>
                    </a:p>
                    <a:p>
                      <a:r>
                        <a:rPr kumimoji="1" lang="ja-JP" altLang="en-US" sz="1600" baseline="0" dirty="0">
                          <a:latin typeface="Arial" panose="020B0604020202020204" pitchFamily="34" charset="0"/>
                          <a:ea typeface="游ゴシック" panose="020B0400000000000000" pitchFamily="50" charset="-128"/>
                        </a:rPr>
                        <a:t>自分の身の回りのことは全くできない。</a:t>
                      </a:r>
                      <a:endParaRPr kumimoji="1" lang="en-US" altLang="ja-JP" sz="1600" baseline="0" dirty="0">
                        <a:latin typeface="Arial" panose="020B0604020202020204" pitchFamily="34" charset="0"/>
                        <a:ea typeface="游ゴシック" panose="020B0400000000000000" pitchFamily="50" charset="-128"/>
                      </a:endParaRPr>
                    </a:p>
                    <a:p>
                      <a:r>
                        <a:rPr kumimoji="1" lang="ja-JP" altLang="en-US" sz="1600" baseline="0" dirty="0">
                          <a:latin typeface="Arial" panose="020B0604020202020204" pitchFamily="34" charset="0"/>
                          <a:ea typeface="游ゴシック" panose="020B0400000000000000" pitchFamily="50" charset="-128"/>
                        </a:rPr>
                        <a:t>完全にベッドか椅子で過ごす。</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2127123437"/>
                  </a:ext>
                </a:extLst>
              </a:tr>
            </a:tbl>
          </a:graphicData>
        </a:graphic>
      </p:graphicFrame>
      <p:sp>
        <p:nvSpPr>
          <p:cNvPr id="5" name="テキスト ボックス 4">
            <a:extLst>
              <a:ext uri="{FF2B5EF4-FFF2-40B4-BE49-F238E27FC236}">
                <a16:creationId xmlns:a16="http://schemas.microsoft.com/office/drawing/2014/main" id="{06029A9E-A315-9A6E-716B-B9E0E25F30C2}"/>
              </a:ext>
            </a:extLst>
          </p:cNvPr>
          <p:cNvSpPr txBox="1"/>
          <p:nvPr/>
        </p:nvSpPr>
        <p:spPr>
          <a:xfrm>
            <a:off x="542938" y="457532"/>
            <a:ext cx="6094602" cy="461665"/>
          </a:xfrm>
          <a:prstGeom prst="rect">
            <a:avLst/>
          </a:prstGeom>
          <a:noFill/>
        </p:spPr>
        <p:txBody>
          <a:bodyPr wrap="square">
            <a:spAutoFit/>
          </a:bodyPr>
          <a:lstStyle/>
          <a:p>
            <a:r>
              <a:rPr kumimoji="1" lang="en-US" altLang="ja-JP" sz="2400" dirty="0">
                <a:latin typeface="Arial" panose="020B0604020202020204" pitchFamily="34" charset="0"/>
                <a:ea typeface="游ゴシック" panose="020B0400000000000000" pitchFamily="50" charset="-128"/>
              </a:rPr>
              <a:t>ECOG performance status </a:t>
            </a:r>
            <a:endParaRPr lang="ja-JP" altLang="en-US" sz="2400" dirty="0">
              <a:latin typeface="Arial" panose="020B0604020202020204" pitchFamily="34" charset="0"/>
              <a:ea typeface="游ゴシック" panose="020B0400000000000000" pitchFamily="50" charset="-128"/>
            </a:endParaRPr>
          </a:p>
        </p:txBody>
      </p:sp>
    </p:spTree>
    <p:extLst>
      <p:ext uri="{BB962C8B-B14F-4D97-AF65-F5344CB8AC3E}">
        <p14:creationId xmlns:p14="http://schemas.microsoft.com/office/powerpoint/2010/main" val="245706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07B566F-66BD-7C04-548B-A0838FEE902F}"/>
              </a:ext>
            </a:extLst>
          </p:cNvPr>
          <p:cNvSpPr txBox="1"/>
          <p:nvPr/>
        </p:nvSpPr>
        <p:spPr>
          <a:xfrm>
            <a:off x="643605" y="427277"/>
            <a:ext cx="2339102" cy="523220"/>
          </a:xfrm>
          <a:prstGeom prst="rect">
            <a:avLst/>
          </a:prstGeom>
          <a:noFill/>
        </p:spPr>
        <p:txBody>
          <a:bodyPr wrap="none" rtlCol="0">
            <a:spAutoFit/>
          </a:bodyPr>
          <a:lstStyle/>
          <a:p>
            <a:r>
              <a:rPr kumimoji="1" lang="ja-JP" altLang="en-US" sz="2800" dirty="0">
                <a:latin typeface="Arial" panose="020B0604020202020204" pitchFamily="34" charset="0"/>
                <a:ea typeface="游ゴシック" panose="020B0400000000000000" pitchFamily="50" charset="-128"/>
              </a:rPr>
              <a:t>新片桐スコア</a:t>
            </a:r>
          </a:p>
        </p:txBody>
      </p:sp>
      <p:sp>
        <p:nvSpPr>
          <p:cNvPr id="3" name="テキスト ボックス 2">
            <a:extLst>
              <a:ext uri="{FF2B5EF4-FFF2-40B4-BE49-F238E27FC236}">
                <a16:creationId xmlns:a16="http://schemas.microsoft.com/office/drawing/2014/main" id="{087C4087-43B9-A4E8-2A11-3BE6BB37D073}"/>
              </a:ext>
            </a:extLst>
          </p:cNvPr>
          <p:cNvSpPr txBox="1"/>
          <p:nvPr/>
        </p:nvSpPr>
        <p:spPr>
          <a:xfrm>
            <a:off x="4839498" y="6273225"/>
            <a:ext cx="7499169" cy="584775"/>
          </a:xfrm>
          <a:prstGeom prst="rect">
            <a:avLst/>
          </a:prstGeom>
          <a:noFill/>
        </p:spPr>
        <p:txBody>
          <a:bodyPr wrap="none" rtlCol="0">
            <a:spAutoFit/>
          </a:bodyPr>
          <a:lstStyle/>
          <a:p>
            <a:r>
              <a:rPr kumimoji="1" lang="en-US" altLang="ja-JP" sz="1600" dirty="0" err="1">
                <a:latin typeface="Arial" panose="020B0604020202020204" pitchFamily="34" charset="0"/>
                <a:ea typeface="游ゴシック" panose="020B0400000000000000" pitchFamily="50" charset="-128"/>
              </a:rPr>
              <a:t>KatagiriH</a:t>
            </a:r>
            <a:r>
              <a:rPr kumimoji="1" lang="en-US" altLang="ja-JP" sz="1600" dirty="0">
                <a:latin typeface="Arial" panose="020B0604020202020204" pitchFamily="34" charset="0"/>
                <a:ea typeface="游ゴシック" panose="020B0400000000000000" pitchFamily="50" charset="-128"/>
              </a:rPr>
              <a:t>: Cancer Med. 2014; 3: 1359-1367.</a:t>
            </a:r>
          </a:p>
          <a:p>
            <a:r>
              <a:rPr kumimoji="1" lang="en-US" altLang="ja-JP" sz="1600" dirty="0">
                <a:latin typeface="Arial" panose="020B0604020202020204" pitchFamily="34" charset="0"/>
                <a:ea typeface="游ゴシック" panose="020B0400000000000000" pitchFamily="50" charset="-128"/>
              </a:rPr>
              <a:t>New prognostic factors and scoring system for patients with skeletal metastasis. </a:t>
            </a:r>
            <a:endParaRPr kumimoji="1" lang="ja-JP" altLang="en-US" sz="1600" dirty="0">
              <a:latin typeface="Arial" panose="020B0604020202020204" pitchFamily="34" charset="0"/>
              <a:ea typeface="游ゴシック" panose="020B0400000000000000" pitchFamily="50" charset="-128"/>
            </a:endParaRPr>
          </a:p>
        </p:txBody>
      </p:sp>
      <p:graphicFrame>
        <p:nvGraphicFramePr>
          <p:cNvPr id="4" name="表 4">
            <a:extLst>
              <a:ext uri="{FF2B5EF4-FFF2-40B4-BE49-F238E27FC236}">
                <a16:creationId xmlns:a16="http://schemas.microsoft.com/office/drawing/2014/main" id="{6ACC1C80-7673-8BE5-3317-531FB535A819}"/>
              </a:ext>
            </a:extLst>
          </p:cNvPr>
          <p:cNvGraphicFramePr>
            <a:graphicFrameLocks noGrp="1"/>
          </p:cNvGraphicFramePr>
          <p:nvPr>
            <p:extLst>
              <p:ext uri="{D42A27DB-BD31-4B8C-83A1-F6EECF244321}">
                <p14:modId xmlns:p14="http://schemas.microsoft.com/office/powerpoint/2010/main" val="3732231946"/>
              </p:ext>
            </p:extLst>
          </p:nvPr>
        </p:nvGraphicFramePr>
        <p:xfrm>
          <a:off x="473512" y="950497"/>
          <a:ext cx="11496646" cy="5303520"/>
        </p:xfrm>
        <a:graphic>
          <a:graphicData uri="http://schemas.openxmlformats.org/drawingml/2006/table">
            <a:tbl>
              <a:tblPr firstRow="1" bandRow="1">
                <a:tableStyleId>{5C22544A-7EE6-4342-B048-85BDC9FD1C3A}</a:tableStyleId>
              </a:tblPr>
              <a:tblGrid>
                <a:gridCol w="2035140">
                  <a:extLst>
                    <a:ext uri="{9D8B030D-6E8A-4147-A177-3AD203B41FA5}">
                      <a16:colId xmlns:a16="http://schemas.microsoft.com/office/drawing/2014/main" val="3564575264"/>
                    </a:ext>
                  </a:extLst>
                </a:gridCol>
                <a:gridCol w="8572272">
                  <a:extLst>
                    <a:ext uri="{9D8B030D-6E8A-4147-A177-3AD203B41FA5}">
                      <a16:colId xmlns:a16="http://schemas.microsoft.com/office/drawing/2014/main" val="3480142536"/>
                    </a:ext>
                  </a:extLst>
                </a:gridCol>
                <a:gridCol w="889234">
                  <a:extLst>
                    <a:ext uri="{9D8B030D-6E8A-4147-A177-3AD203B41FA5}">
                      <a16:colId xmlns:a16="http://schemas.microsoft.com/office/drawing/2014/main" val="2834736963"/>
                    </a:ext>
                  </a:extLst>
                </a:gridCol>
              </a:tblGrid>
              <a:tr h="370840">
                <a:tc>
                  <a:txBody>
                    <a:bodyPr/>
                    <a:lstStyle/>
                    <a:p>
                      <a:endParaRPr kumimoji="1" lang="ja-JP" altLang="en-US" sz="1600" baseline="0" dirty="0">
                        <a:latin typeface="Arial" panose="020B0604020202020204" pitchFamily="34" charset="0"/>
                        <a:ea typeface="游ゴシック" panose="020B0400000000000000" pitchFamily="50" charset="-128"/>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kumimoji="1" lang="ja-JP" altLang="en-US" sz="1600" baseline="0" dirty="0">
                          <a:latin typeface="Arial" panose="020B0604020202020204" pitchFamily="34" charset="0"/>
                          <a:ea typeface="游ゴシック" panose="020B0400000000000000" pitchFamily="50" charset="-128"/>
                        </a:rPr>
                        <a:t>予後因子</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kumimoji="1" lang="ja-JP" altLang="en-US" sz="1600" baseline="0" dirty="0">
                          <a:latin typeface="Arial" panose="020B0604020202020204" pitchFamily="34" charset="0"/>
                          <a:ea typeface="游ゴシック" panose="020B0400000000000000" pitchFamily="50" charset="-128"/>
                        </a:rPr>
                        <a:t>スコア</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249804959"/>
                  </a:ext>
                </a:extLst>
              </a:tr>
              <a:tr h="370840">
                <a:tc rowSpan="3">
                  <a:txBody>
                    <a:bodyPr/>
                    <a:lstStyle/>
                    <a:p>
                      <a:r>
                        <a:rPr kumimoji="1" lang="ja-JP" altLang="en-US" sz="1600" baseline="0" dirty="0">
                          <a:latin typeface="Arial" panose="020B0604020202020204" pitchFamily="34" charset="0"/>
                          <a:ea typeface="游ゴシック" panose="020B0400000000000000" pitchFamily="50" charset="-128"/>
                        </a:rPr>
                        <a:t>原発巣の種類</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20000"/>
                        <a:lumOff val="80000"/>
                      </a:schemeClr>
                    </a:solidFill>
                  </a:tcPr>
                </a:tc>
                <a:tc>
                  <a:txBody>
                    <a:bodyPr/>
                    <a:lstStyle/>
                    <a:p>
                      <a:r>
                        <a:rPr kumimoji="1" lang="ja-JP" altLang="en-US" sz="1600" baseline="0" dirty="0">
                          <a:latin typeface="Arial" panose="020B0604020202020204" pitchFamily="34" charset="0"/>
                          <a:ea typeface="游ゴシック" panose="020B0400000000000000" pitchFamily="50" charset="-128"/>
                        </a:rPr>
                        <a:t>・</a:t>
                      </a:r>
                      <a:r>
                        <a:rPr kumimoji="1" lang="en-US" altLang="ja-JP" sz="1600" baseline="0" dirty="0">
                          <a:latin typeface="Arial" panose="020B0604020202020204" pitchFamily="34" charset="0"/>
                          <a:ea typeface="游ゴシック" panose="020B0400000000000000" pitchFamily="50" charset="-128"/>
                        </a:rPr>
                        <a:t>slow growth</a:t>
                      </a:r>
                    </a:p>
                    <a:p>
                      <a:r>
                        <a:rPr kumimoji="1" lang="ja-JP" altLang="en-US" sz="1100" baseline="0" dirty="0">
                          <a:latin typeface="Arial" panose="020B0604020202020204" pitchFamily="34" charset="0"/>
                          <a:ea typeface="游ゴシック" panose="020B0400000000000000" pitchFamily="50" charset="-128"/>
                        </a:rPr>
                        <a:t>ホルモン治療感受性乳癌、ホルモン治療感受性前立腺癌、甲状腺癌、悪性リンパ腫、多発性骨髄腫</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tc>
                  <a:txBody>
                    <a:bodyPr/>
                    <a:lstStyle/>
                    <a:p>
                      <a:pPr algn="ctr"/>
                      <a:r>
                        <a:rPr kumimoji="1" lang="en-US" altLang="ja-JP" sz="1600" baseline="0" dirty="0">
                          <a:latin typeface="Arial" panose="020B0604020202020204" pitchFamily="34" charset="0"/>
                          <a:ea typeface="游ゴシック" panose="020B0400000000000000" pitchFamily="50" charset="-128"/>
                        </a:rPr>
                        <a:t>0</a:t>
                      </a:r>
                      <a:endParaRPr kumimoji="1" lang="ja-JP" altLang="en-US" sz="1600"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extLst>
                  <a:ext uri="{0D108BD9-81ED-4DB2-BD59-A6C34878D82A}">
                    <a16:rowId xmlns:a16="http://schemas.microsoft.com/office/drawing/2014/main" val="2900026124"/>
                  </a:ext>
                </a:extLst>
              </a:tr>
              <a:tr h="370840">
                <a:tc vMerge="1">
                  <a:txBody>
                    <a:bodyPr/>
                    <a:lstStyle/>
                    <a:p>
                      <a:endParaRPr kumimoji="1" lang="ja-JP" altLang="en-US" dirty="0"/>
                    </a:p>
                  </a:txBody>
                  <a:tcPr/>
                </a:tc>
                <a:tc>
                  <a:txBody>
                    <a:bodyPr/>
                    <a:lstStyle/>
                    <a:p>
                      <a:r>
                        <a:rPr kumimoji="1" lang="ja-JP" altLang="en-US" sz="1600" baseline="0" dirty="0">
                          <a:latin typeface="Arial" panose="020B0604020202020204" pitchFamily="34" charset="0"/>
                          <a:ea typeface="游ゴシック" panose="020B0400000000000000" pitchFamily="50" charset="-128"/>
                        </a:rPr>
                        <a:t>・</a:t>
                      </a:r>
                      <a:r>
                        <a:rPr kumimoji="1" lang="en-US" altLang="ja-JP" sz="1600" baseline="0" dirty="0">
                          <a:latin typeface="Arial" panose="020B0604020202020204" pitchFamily="34" charset="0"/>
                          <a:ea typeface="游ゴシック" panose="020B0400000000000000" pitchFamily="50" charset="-128"/>
                        </a:rPr>
                        <a:t>moderate growth</a:t>
                      </a:r>
                    </a:p>
                    <a:p>
                      <a:r>
                        <a:rPr kumimoji="1" lang="ja-JP" altLang="en-US" sz="1100" baseline="0" dirty="0">
                          <a:latin typeface="Arial" panose="020B0604020202020204" pitchFamily="34" charset="0"/>
                          <a:ea typeface="游ゴシック" panose="020B0400000000000000" pitchFamily="50" charset="-128"/>
                        </a:rPr>
                        <a:t>分子標的薬使用肺がん、ホルモン治療抵抗性乳癌、前立腺癌、腎癌、子宮体癌、卵巣癌、二重癌</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tc>
                  <a:txBody>
                    <a:bodyPr/>
                    <a:lstStyle/>
                    <a:p>
                      <a:pPr algn="ctr"/>
                      <a:r>
                        <a:rPr kumimoji="1" lang="en-US" altLang="ja-JP" sz="1600" baseline="0" dirty="0">
                          <a:latin typeface="Arial" panose="020B0604020202020204" pitchFamily="34" charset="0"/>
                          <a:ea typeface="游ゴシック" panose="020B0400000000000000" pitchFamily="50" charset="-128"/>
                        </a:rPr>
                        <a:t>2</a:t>
                      </a:r>
                      <a:endParaRPr kumimoji="1" lang="ja-JP" altLang="en-US" sz="1600"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extLst>
                  <a:ext uri="{0D108BD9-81ED-4DB2-BD59-A6C34878D82A}">
                    <a16:rowId xmlns:a16="http://schemas.microsoft.com/office/drawing/2014/main" val="2679746233"/>
                  </a:ext>
                </a:extLst>
              </a:tr>
              <a:tr h="370840">
                <a:tc vMerge="1">
                  <a:txBody>
                    <a:bodyPr/>
                    <a:lstStyle/>
                    <a:p>
                      <a:endParaRPr kumimoji="1" lang="ja-JP" altLang="en-US" dirty="0"/>
                    </a:p>
                  </a:txBody>
                  <a:tcPr/>
                </a:tc>
                <a:tc>
                  <a:txBody>
                    <a:bodyPr/>
                    <a:lstStyle/>
                    <a:p>
                      <a:r>
                        <a:rPr kumimoji="1" lang="ja-JP" altLang="en-US" sz="1600" baseline="0" dirty="0">
                          <a:latin typeface="Arial" panose="020B0604020202020204" pitchFamily="34" charset="0"/>
                          <a:ea typeface="游ゴシック" panose="020B0400000000000000" pitchFamily="50" charset="-128"/>
                        </a:rPr>
                        <a:t>・</a:t>
                      </a:r>
                      <a:r>
                        <a:rPr kumimoji="1" lang="en-US" altLang="ja-JP" sz="1600" baseline="0" dirty="0">
                          <a:latin typeface="Arial" panose="020B0604020202020204" pitchFamily="34" charset="0"/>
                          <a:ea typeface="游ゴシック" panose="020B0400000000000000" pitchFamily="50" charset="-128"/>
                        </a:rPr>
                        <a:t>rapid growth</a:t>
                      </a:r>
                    </a:p>
                    <a:p>
                      <a:r>
                        <a:rPr kumimoji="1" lang="ja-JP" altLang="en-US" sz="1100" baseline="0" dirty="0">
                          <a:latin typeface="Arial" panose="020B0604020202020204" pitchFamily="34" charset="0"/>
                          <a:ea typeface="游ゴシック" panose="020B0400000000000000" pitchFamily="50" charset="-128"/>
                        </a:rPr>
                        <a:t>分子標的薬非使用癌、大腸直腸癌、腎癌、膵癌、頭頸部癌、食道癌、胆嚢癌、肝癌、泌尿器癌、悪性黒色腫、原発性不明癌、その他</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tc>
                  <a:txBody>
                    <a:bodyPr/>
                    <a:lstStyle/>
                    <a:p>
                      <a:pPr algn="ctr"/>
                      <a:r>
                        <a:rPr kumimoji="1" lang="en-US" altLang="ja-JP" sz="1600" baseline="0" dirty="0">
                          <a:latin typeface="Arial" panose="020B0604020202020204" pitchFamily="34" charset="0"/>
                          <a:ea typeface="游ゴシック" panose="020B0400000000000000" pitchFamily="50" charset="-128"/>
                        </a:rPr>
                        <a:t>3</a:t>
                      </a:r>
                      <a:endParaRPr kumimoji="1" lang="ja-JP" altLang="en-US" sz="1600"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extLst>
                  <a:ext uri="{0D108BD9-81ED-4DB2-BD59-A6C34878D82A}">
                    <a16:rowId xmlns:a16="http://schemas.microsoft.com/office/drawing/2014/main" val="3803079249"/>
                  </a:ext>
                </a:extLst>
              </a:tr>
              <a:tr h="370840">
                <a:tc rowSpan="3">
                  <a:txBody>
                    <a:bodyPr/>
                    <a:lstStyle/>
                    <a:p>
                      <a:r>
                        <a:rPr kumimoji="1" lang="ja-JP" altLang="en-US" sz="1600" baseline="0" dirty="0">
                          <a:latin typeface="Arial" panose="020B0604020202020204" pitchFamily="34" charset="0"/>
                          <a:ea typeface="游ゴシック" panose="020B0400000000000000" pitchFamily="50" charset="-128"/>
                        </a:rPr>
                        <a:t>内臓または脳転移</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20000"/>
                        <a:lumOff val="80000"/>
                      </a:schemeClr>
                    </a:solidFill>
                  </a:tcPr>
                </a:tc>
                <a:tc>
                  <a:txBody>
                    <a:bodyPr/>
                    <a:lstStyle/>
                    <a:p>
                      <a:r>
                        <a:rPr kumimoji="1" lang="ja-JP" altLang="en-US" sz="1600" baseline="0" dirty="0">
                          <a:latin typeface="Arial" panose="020B0604020202020204" pitchFamily="34" charset="0"/>
                          <a:ea typeface="游ゴシック" panose="020B0400000000000000" pitchFamily="50" charset="-128"/>
                        </a:rPr>
                        <a:t>なし</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tc>
                  <a:txBody>
                    <a:bodyPr/>
                    <a:lstStyle/>
                    <a:p>
                      <a:pPr algn="ctr"/>
                      <a:r>
                        <a:rPr kumimoji="1" lang="en-US" altLang="ja-JP" sz="1600" baseline="0" dirty="0">
                          <a:latin typeface="Arial" panose="020B0604020202020204" pitchFamily="34" charset="0"/>
                          <a:ea typeface="游ゴシック" panose="020B0400000000000000" pitchFamily="50" charset="-128"/>
                        </a:rPr>
                        <a:t>0</a:t>
                      </a:r>
                      <a:endParaRPr kumimoji="1" lang="ja-JP" altLang="en-US" sz="1600"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extLst>
                  <a:ext uri="{0D108BD9-81ED-4DB2-BD59-A6C34878D82A}">
                    <a16:rowId xmlns:a16="http://schemas.microsoft.com/office/drawing/2014/main" val="3422209091"/>
                  </a:ext>
                </a:extLst>
              </a:tr>
              <a:tr h="119845">
                <a:tc vMerge="1">
                  <a:txBody>
                    <a:bodyPr/>
                    <a:lstStyle/>
                    <a:p>
                      <a:endParaRPr kumimoji="1" lang="ja-JP" altLang="en-US" dirty="0"/>
                    </a:p>
                  </a:txBody>
                  <a:tcPr/>
                </a:tc>
                <a:tc>
                  <a:txBody>
                    <a:bodyPr/>
                    <a:lstStyle/>
                    <a:p>
                      <a:r>
                        <a:rPr kumimoji="1" lang="ja-JP" altLang="en-US" sz="1600" baseline="0" dirty="0">
                          <a:latin typeface="Arial" panose="020B0604020202020204" pitchFamily="34" charset="0"/>
                          <a:ea typeface="游ゴシック" panose="020B0400000000000000" pitchFamily="50" charset="-128"/>
                        </a:rPr>
                        <a:t>結節性転移</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tc>
                  <a:txBody>
                    <a:bodyPr/>
                    <a:lstStyle/>
                    <a:p>
                      <a:pPr algn="ctr"/>
                      <a:r>
                        <a:rPr kumimoji="1" lang="en-US" altLang="ja-JP" sz="1600" baseline="0" dirty="0">
                          <a:latin typeface="Arial" panose="020B0604020202020204" pitchFamily="34" charset="0"/>
                          <a:ea typeface="游ゴシック" panose="020B0400000000000000" pitchFamily="50" charset="-128"/>
                        </a:rPr>
                        <a:t>1</a:t>
                      </a:r>
                      <a:endParaRPr kumimoji="1" lang="ja-JP" altLang="en-US" sz="1600"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extLst>
                  <a:ext uri="{0D108BD9-81ED-4DB2-BD59-A6C34878D82A}">
                    <a16:rowId xmlns:a16="http://schemas.microsoft.com/office/drawing/2014/main" val="1519582219"/>
                  </a:ext>
                </a:extLst>
              </a:tr>
              <a:tr h="370840">
                <a:tc vMerge="1">
                  <a:txBody>
                    <a:bodyPr/>
                    <a:lstStyle/>
                    <a:p>
                      <a:endParaRPr kumimoji="1" lang="ja-JP" altLang="en-US" dirty="0"/>
                    </a:p>
                  </a:txBody>
                  <a:tcPr/>
                </a:tc>
                <a:tc>
                  <a:txBody>
                    <a:bodyPr/>
                    <a:lstStyle/>
                    <a:p>
                      <a:r>
                        <a:rPr kumimoji="1" lang="ja-JP" altLang="en-US" sz="1600" baseline="0" dirty="0">
                          <a:latin typeface="Arial" panose="020B0604020202020204" pitchFamily="34" charset="0"/>
                          <a:ea typeface="游ゴシック" panose="020B0400000000000000" pitchFamily="50" charset="-128"/>
                        </a:rPr>
                        <a:t>播種性転移</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tc>
                  <a:txBody>
                    <a:bodyPr/>
                    <a:lstStyle/>
                    <a:p>
                      <a:pPr algn="ctr"/>
                      <a:r>
                        <a:rPr kumimoji="1" lang="en-US" altLang="ja-JP" sz="1600" baseline="0" dirty="0">
                          <a:latin typeface="Arial" panose="020B0604020202020204" pitchFamily="34" charset="0"/>
                          <a:ea typeface="游ゴシック" panose="020B0400000000000000" pitchFamily="50" charset="-128"/>
                        </a:rPr>
                        <a:t>2</a:t>
                      </a:r>
                      <a:endParaRPr kumimoji="1" lang="ja-JP" altLang="en-US" sz="1600"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extLst>
                  <a:ext uri="{0D108BD9-81ED-4DB2-BD59-A6C34878D82A}">
                    <a16:rowId xmlns:a16="http://schemas.microsoft.com/office/drawing/2014/main" val="832867078"/>
                  </a:ext>
                </a:extLst>
              </a:tr>
              <a:tr h="0">
                <a:tc rowSpan="3">
                  <a:txBody>
                    <a:bodyPr/>
                    <a:lstStyle/>
                    <a:p>
                      <a:r>
                        <a:rPr kumimoji="1" lang="ja-JP" altLang="en-US" sz="1600" baseline="0" dirty="0">
                          <a:latin typeface="Arial" panose="020B0604020202020204" pitchFamily="34" charset="0"/>
                          <a:ea typeface="游ゴシック" panose="020B0400000000000000" pitchFamily="50" charset="-128"/>
                        </a:rPr>
                        <a:t>血液検査異常</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20000"/>
                        <a:lumOff val="80000"/>
                      </a:schemeClr>
                    </a:solidFill>
                  </a:tcPr>
                </a:tc>
                <a:tc>
                  <a:txBody>
                    <a:bodyPr/>
                    <a:lstStyle/>
                    <a:p>
                      <a:r>
                        <a:rPr kumimoji="1" lang="en-US" altLang="ja-JP" sz="1600" baseline="0" dirty="0">
                          <a:latin typeface="Arial" panose="020B0604020202020204" pitchFamily="34" charset="0"/>
                          <a:ea typeface="游ゴシック" panose="020B0400000000000000" pitchFamily="50" charset="-128"/>
                        </a:rPr>
                        <a:t>normal</a:t>
                      </a:r>
                      <a:endParaRPr kumimoji="1" lang="ja-JP" altLang="en-US" sz="1600" baseline="0" dirty="0">
                        <a:latin typeface="Arial" panose="020B0604020202020204" pitchFamily="34" charset="0"/>
                        <a:ea typeface="游ゴシック" panose="020B0400000000000000" pitchFamily="50" charset="-128"/>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tc>
                  <a:txBody>
                    <a:bodyPr/>
                    <a:lstStyle/>
                    <a:p>
                      <a:pPr algn="ctr"/>
                      <a:r>
                        <a:rPr kumimoji="1" lang="en-US" altLang="ja-JP" sz="1600" baseline="0" dirty="0">
                          <a:latin typeface="Arial" panose="020B0604020202020204" pitchFamily="34" charset="0"/>
                          <a:ea typeface="游ゴシック" panose="020B0400000000000000" pitchFamily="50" charset="-128"/>
                        </a:rPr>
                        <a:t>0</a:t>
                      </a:r>
                      <a:endParaRPr kumimoji="1" lang="ja-JP" altLang="en-US" sz="1600"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extLst>
                  <a:ext uri="{0D108BD9-81ED-4DB2-BD59-A6C34878D82A}">
                    <a16:rowId xmlns:a16="http://schemas.microsoft.com/office/drawing/2014/main" val="2263286015"/>
                  </a:ext>
                </a:extLst>
              </a:tr>
              <a:tr h="303953">
                <a:tc vMerge="1">
                  <a:txBody>
                    <a:bodyPr/>
                    <a:lstStyle/>
                    <a:p>
                      <a:endParaRPr kumimoji="1" lang="ja-JP" altLang="en-US" dirty="0"/>
                    </a:p>
                  </a:txBody>
                  <a:tcPr/>
                </a:tc>
                <a:tc>
                  <a:txBody>
                    <a:bodyPr/>
                    <a:lstStyle/>
                    <a:p>
                      <a:r>
                        <a:rPr kumimoji="1" lang="en-US" altLang="ja-JP" sz="1600" baseline="0" dirty="0">
                          <a:latin typeface="Arial" panose="020B0604020202020204" pitchFamily="34" charset="0"/>
                          <a:ea typeface="游ゴシック" panose="020B0400000000000000" pitchFamily="50" charset="-128"/>
                        </a:rPr>
                        <a:t>Abnormal</a:t>
                      </a:r>
                      <a:r>
                        <a:rPr kumimoji="1" lang="ja-JP" altLang="en-US" sz="1600" baseline="0" dirty="0">
                          <a:latin typeface="Arial" panose="020B0604020202020204" pitchFamily="34" charset="0"/>
                          <a:ea typeface="游ゴシック" panose="020B0400000000000000" pitchFamily="50" charset="-128"/>
                        </a:rPr>
                        <a:t>　</a:t>
                      </a:r>
                      <a:r>
                        <a:rPr kumimoji="1" lang="ja-JP" altLang="en-US" sz="1400" baseline="0" dirty="0">
                          <a:latin typeface="Arial" panose="020B0604020202020204" pitchFamily="34" charset="0"/>
                          <a:ea typeface="游ゴシック" panose="020B0400000000000000" pitchFamily="50" charset="-128"/>
                        </a:rPr>
                        <a:t>次のいずれか（</a:t>
                      </a:r>
                      <a:r>
                        <a:rPr kumimoji="1" lang="en-US" altLang="ja-JP" sz="1400" baseline="0" dirty="0">
                          <a:latin typeface="Arial" panose="020B0604020202020204" pitchFamily="34" charset="0"/>
                          <a:ea typeface="游ゴシック" panose="020B0400000000000000" pitchFamily="50" charset="-128"/>
                        </a:rPr>
                        <a:t>LDH&gt;250IU/L, CRP&gt;0.3mg/dL, Alb</a:t>
                      </a:r>
                      <a:r>
                        <a:rPr kumimoji="1" lang="ja-JP" altLang="en-US" sz="1400" baseline="0" dirty="0">
                          <a:latin typeface="Arial" panose="020B0604020202020204" pitchFamily="34" charset="0"/>
                          <a:ea typeface="游ゴシック" panose="020B0400000000000000" pitchFamily="50" charset="-128"/>
                        </a:rPr>
                        <a:t>≦</a:t>
                      </a:r>
                      <a:r>
                        <a:rPr kumimoji="1" lang="en-US" altLang="ja-JP" sz="1400" baseline="0" dirty="0">
                          <a:latin typeface="Arial" panose="020B0604020202020204" pitchFamily="34" charset="0"/>
                          <a:ea typeface="游ゴシック" panose="020B0400000000000000" pitchFamily="50" charset="-128"/>
                        </a:rPr>
                        <a:t>3.6mg/dL</a:t>
                      </a:r>
                      <a:r>
                        <a:rPr kumimoji="1" lang="ja-JP" altLang="en-US" sz="1400" baseline="0" dirty="0">
                          <a:latin typeface="Arial" panose="020B0604020202020204" pitchFamily="34" charset="0"/>
                          <a:ea typeface="游ゴシック" panose="020B0400000000000000" pitchFamily="50" charset="-128"/>
                        </a:rPr>
                        <a:t>）</a:t>
                      </a:r>
                      <a:endParaRPr kumimoji="1" lang="ja-JP" altLang="en-US" sz="1600" baseline="0" dirty="0">
                        <a:latin typeface="Arial" panose="020B0604020202020204" pitchFamily="34" charset="0"/>
                        <a:ea typeface="游ゴシック" panose="020B0400000000000000" pitchFamily="50" charset="-128"/>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tc>
                  <a:txBody>
                    <a:bodyPr/>
                    <a:lstStyle/>
                    <a:p>
                      <a:pPr algn="ctr"/>
                      <a:r>
                        <a:rPr kumimoji="1" lang="en-US" altLang="ja-JP" sz="1600" baseline="0" dirty="0">
                          <a:latin typeface="Arial" panose="020B0604020202020204" pitchFamily="34" charset="0"/>
                          <a:ea typeface="游ゴシック" panose="020B0400000000000000" pitchFamily="50" charset="-128"/>
                        </a:rPr>
                        <a:t>1</a:t>
                      </a:r>
                      <a:endParaRPr kumimoji="1" lang="ja-JP" altLang="en-US" sz="1600"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extLst>
                  <a:ext uri="{0D108BD9-81ED-4DB2-BD59-A6C34878D82A}">
                    <a16:rowId xmlns:a16="http://schemas.microsoft.com/office/drawing/2014/main" val="3962374336"/>
                  </a:ext>
                </a:extLst>
              </a:tr>
              <a:tr h="242147">
                <a:tc vMerge="1">
                  <a:txBody>
                    <a:bodyPr/>
                    <a:lstStyle/>
                    <a:p>
                      <a:endParaRPr kumimoji="1" lang="ja-JP" altLang="en-US" dirty="0"/>
                    </a:p>
                  </a:txBody>
                  <a:tcPr/>
                </a:tc>
                <a:tc>
                  <a:txBody>
                    <a:bodyPr/>
                    <a:lstStyle/>
                    <a:p>
                      <a:r>
                        <a:rPr kumimoji="1" lang="en-US" altLang="ja-JP" sz="1600" baseline="0" dirty="0">
                          <a:latin typeface="Arial" panose="020B0604020202020204" pitchFamily="34" charset="0"/>
                          <a:ea typeface="游ゴシック" panose="020B0400000000000000" pitchFamily="50" charset="-128"/>
                        </a:rPr>
                        <a:t>Critical</a:t>
                      </a:r>
                      <a:r>
                        <a:rPr kumimoji="1" lang="ja-JP" altLang="en-US" sz="1600" baseline="0" dirty="0">
                          <a:latin typeface="Arial" panose="020B0604020202020204" pitchFamily="34" charset="0"/>
                          <a:ea typeface="游ゴシック" panose="020B0400000000000000" pitchFamily="50" charset="-128"/>
                        </a:rPr>
                        <a:t>　</a:t>
                      </a:r>
                      <a:r>
                        <a:rPr kumimoji="1" lang="ja-JP" altLang="en-US" sz="1400" baseline="0" dirty="0">
                          <a:latin typeface="Arial" panose="020B0604020202020204" pitchFamily="34" charset="0"/>
                          <a:ea typeface="游ゴシック" panose="020B0400000000000000" pitchFamily="50" charset="-128"/>
                        </a:rPr>
                        <a:t>次のいずれか（補正後血性</a:t>
                      </a:r>
                      <a:r>
                        <a:rPr kumimoji="1" lang="en-US" altLang="ja-JP" sz="1400" baseline="0" dirty="0">
                          <a:latin typeface="Arial" panose="020B0604020202020204" pitchFamily="34" charset="0"/>
                          <a:ea typeface="游ゴシック" panose="020B0400000000000000" pitchFamily="50" charset="-128"/>
                        </a:rPr>
                        <a:t>Ca</a:t>
                      </a:r>
                      <a:r>
                        <a:rPr kumimoji="1" lang="ja-JP" altLang="en-US" sz="1400" baseline="0" dirty="0">
                          <a:latin typeface="Arial" panose="020B0604020202020204" pitchFamily="34" charset="0"/>
                          <a:ea typeface="游ゴシック" panose="020B0400000000000000" pitchFamily="50" charset="-128"/>
                        </a:rPr>
                        <a:t>≧</a:t>
                      </a:r>
                      <a:r>
                        <a:rPr kumimoji="1" lang="en-US" altLang="ja-JP" sz="1400" baseline="0" dirty="0">
                          <a:latin typeface="Arial" panose="020B0604020202020204" pitchFamily="34" charset="0"/>
                          <a:ea typeface="游ゴシック" panose="020B0400000000000000" pitchFamily="50" charset="-128"/>
                        </a:rPr>
                        <a:t>10.3mg/dL,</a:t>
                      </a:r>
                      <a:r>
                        <a:rPr kumimoji="1" lang="ja-JP" altLang="en-US" sz="1400" baseline="0" dirty="0">
                          <a:latin typeface="Arial" panose="020B0604020202020204" pitchFamily="34" charset="0"/>
                          <a:ea typeface="游ゴシック" panose="020B0400000000000000" pitchFamily="50" charset="-128"/>
                        </a:rPr>
                        <a:t> </a:t>
                      </a:r>
                      <a:r>
                        <a:rPr kumimoji="1" lang="en-US" altLang="ja-JP" sz="1400" baseline="0" dirty="0" err="1">
                          <a:latin typeface="Arial" panose="020B0604020202020204" pitchFamily="34" charset="0"/>
                          <a:ea typeface="游ゴシック" panose="020B0400000000000000" pitchFamily="50" charset="-128"/>
                        </a:rPr>
                        <a:t>T.Bil</a:t>
                      </a:r>
                      <a:r>
                        <a:rPr kumimoji="1" lang="ja-JP" altLang="en-US" sz="1400" baseline="0" dirty="0">
                          <a:latin typeface="Arial" panose="020B0604020202020204" pitchFamily="34" charset="0"/>
                          <a:ea typeface="游ゴシック" panose="020B0400000000000000" pitchFamily="50" charset="-128"/>
                        </a:rPr>
                        <a:t>≧</a:t>
                      </a:r>
                      <a:r>
                        <a:rPr kumimoji="1" lang="en-US" altLang="ja-JP" sz="1400" baseline="0" dirty="0">
                          <a:latin typeface="Arial" panose="020B0604020202020204" pitchFamily="34" charset="0"/>
                          <a:ea typeface="游ゴシック" panose="020B0400000000000000" pitchFamily="50" charset="-128"/>
                        </a:rPr>
                        <a:t>1.4mg/dL, </a:t>
                      </a:r>
                      <a:r>
                        <a:rPr kumimoji="1" lang="en-US" altLang="ja-JP" sz="1400" baseline="0" dirty="0" err="1">
                          <a:latin typeface="Arial" panose="020B0604020202020204" pitchFamily="34" charset="0"/>
                          <a:ea typeface="游ゴシック" panose="020B0400000000000000" pitchFamily="50" charset="-128"/>
                        </a:rPr>
                        <a:t>Plt</a:t>
                      </a:r>
                      <a:r>
                        <a:rPr kumimoji="1" lang="ja-JP" altLang="en-US" sz="1400" baseline="0" dirty="0">
                          <a:latin typeface="Arial" panose="020B0604020202020204" pitchFamily="34" charset="0"/>
                          <a:ea typeface="游ゴシック" panose="020B0400000000000000" pitchFamily="50" charset="-128"/>
                        </a:rPr>
                        <a:t>≦</a:t>
                      </a:r>
                      <a:r>
                        <a:rPr kumimoji="1" lang="en-US" altLang="ja-JP" sz="1400" baseline="0" dirty="0">
                          <a:latin typeface="Arial" panose="020B0604020202020204" pitchFamily="34" charset="0"/>
                          <a:ea typeface="游ゴシック" panose="020B0400000000000000" pitchFamily="50" charset="-128"/>
                        </a:rPr>
                        <a:t>10</a:t>
                      </a:r>
                      <a:r>
                        <a:rPr kumimoji="1" lang="ja-JP" altLang="en-US" sz="1400" baseline="0" dirty="0">
                          <a:latin typeface="Arial" panose="020B0604020202020204" pitchFamily="34" charset="0"/>
                          <a:ea typeface="游ゴシック" panose="020B0400000000000000" pitchFamily="50" charset="-128"/>
                        </a:rPr>
                        <a:t>万</a:t>
                      </a:r>
                      <a:r>
                        <a:rPr kumimoji="1" lang="en-US" altLang="ja-JP" sz="1400" baseline="0" dirty="0">
                          <a:latin typeface="Arial" panose="020B0604020202020204" pitchFamily="34" charset="0"/>
                          <a:ea typeface="游ゴシック" panose="020B0400000000000000" pitchFamily="50" charset="-128"/>
                        </a:rPr>
                        <a:t>/</a:t>
                      </a:r>
                      <a:r>
                        <a:rPr kumimoji="1" lang="en-US" altLang="ja-JP" sz="1400" baseline="0" dirty="0" err="1">
                          <a:latin typeface="Arial" panose="020B0604020202020204" pitchFamily="34" charset="0"/>
                          <a:ea typeface="游ゴシック" panose="020B0400000000000000" pitchFamily="50" charset="-128"/>
                        </a:rPr>
                        <a:t>μL</a:t>
                      </a:r>
                      <a:r>
                        <a:rPr kumimoji="1" lang="ja-JP" altLang="en-US" sz="1400" baseline="0" dirty="0">
                          <a:latin typeface="Arial" panose="020B0604020202020204" pitchFamily="34" charset="0"/>
                          <a:ea typeface="游ゴシック" panose="020B0400000000000000" pitchFamily="50" charset="-128"/>
                        </a:rPr>
                        <a:t>）</a:t>
                      </a:r>
                      <a:endParaRPr kumimoji="1" lang="ja-JP" altLang="en-US" sz="1600" baseline="0" dirty="0">
                        <a:latin typeface="Arial" panose="020B0604020202020204" pitchFamily="34" charset="0"/>
                        <a:ea typeface="游ゴシック" panose="020B0400000000000000" pitchFamily="50" charset="-128"/>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tc>
                  <a:txBody>
                    <a:bodyPr/>
                    <a:lstStyle/>
                    <a:p>
                      <a:pPr algn="ctr"/>
                      <a:r>
                        <a:rPr kumimoji="1" lang="en-US" altLang="ja-JP" sz="1600" baseline="0" dirty="0">
                          <a:latin typeface="Arial" panose="020B0604020202020204" pitchFamily="34" charset="0"/>
                          <a:ea typeface="游ゴシック" panose="020B0400000000000000" pitchFamily="50" charset="-128"/>
                        </a:rPr>
                        <a:t>2</a:t>
                      </a:r>
                      <a:endParaRPr kumimoji="1" lang="ja-JP" altLang="en-US" sz="1600"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extLst>
                  <a:ext uri="{0D108BD9-81ED-4DB2-BD59-A6C34878D82A}">
                    <a16:rowId xmlns:a16="http://schemas.microsoft.com/office/drawing/2014/main" val="132483461"/>
                  </a:ext>
                </a:extLst>
              </a:tr>
              <a:tr h="180340">
                <a:tc gridSpan="2">
                  <a:txBody>
                    <a:bodyPr/>
                    <a:lstStyle/>
                    <a:p>
                      <a:r>
                        <a:rPr kumimoji="1" lang="en-US" altLang="ja-JP" sz="1600" baseline="0" dirty="0">
                          <a:latin typeface="Arial" panose="020B0604020202020204" pitchFamily="34" charset="0"/>
                          <a:ea typeface="游ゴシック" panose="020B0400000000000000" pitchFamily="50" charset="-128"/>
                        </a:rPr>
                        <a:t>ECOG performance status 3-4</a:t>
                      </a:r>
                      <a:endParaRPr kumimoji="1" lang="ja-JP" altLang="en-US" sz="1600" baseline="0" dirty="0">
                        <a:latin typeface="Arial" panose="020B0604020202020204" pitchFamily="34" charset="0"/>
                        <a:ea typeface="游ゴシック" panose="020B0400000000000000" pitchFamily="50" charset="-128"/>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dirty="0"/>
                    </a:p>
                  </a:txBody>
                  <a:tcPr/>
                </a:tc>
                <a:tc>
                  <a:txBody>
                    <a:bodyPr/>
                    <a:lstStyle/>
                    <a:p>
                      <a:pPr algn="ctr"/>
                      <a:r>
                        <a:rPr kumimoji="1" lang="en-US" altLang="ja-JP" sz="1600" baseline="0" dirty="0">
                          <a:latin typeface="Arial" panose="020B0604020202020204" pitchFamily="34" charset="0"/>
                          <a:ea typeface="游ゴシック" panose="020B0400000000000000" pitchFamily="50" charset="-128"/>
                        </a:rPr>
                        <a:t>1</a:t>
                      </a:r>
                      <a:endParaRPr kumimoji="1" lang="ja-JP" altLang="en-US" sz="1600"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extLst>
                  <a:ext uri="{0D108BD9-81ED-4DB2-BD59-A6C34878D82A}">
                    <a16:rowId xmlns:a16="http://schemas.microsoft.com/office/drawing/2014/main" val="3471116378"/>
                  </a:ext>
                </a:extLst>
              </a:tr>
              <a:tr h="214795">
                <a:tc gridSpan="2">
                  <a:txBody>
                    <a:bodyPr/>
                    <a:lstStyle/>
                    <a:p>
                      <a:r>
                        <a:rPr kumimoji="1" lang="ja-JP" altLang="en-US" sz="1600" baseline="0" dirty="0">
                          <a:latin typeface="Arial" panose="020B0604020202020204" pitchFamily="34" charset="0"/>
                          <a:ea typeface="游ゴシック" panose="020B0400000000000000" pitchFamily="50" charset="-128"/>
                        </a:rPr>
                        <a:t>過去の化学療法あり</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dirty="0"/>
                    </a:p>
                  </a:txBody>
                  <a:tcPr/>
                </a:tc>
                <a:tc>
                  <a:txBody>
                    <a:bodyPr/>
                    <a:lstStyle/>
                    <a:p>
                      <a:pPr algn="ctr"/>
                      <a:r>
                        <a:rPr kumimoji="1" lang="en-US" altLang="ja-JP" sz="1600" baseline="0" dirty="0">
                          <a:latin typeface="Arial" panose="020B0604020202020204" pitchFamily="34" charset="0"/>
                          <a:ea typeface="游ゴシック" panose="020B0400000000000000" pitchFamily="50" charset="-128"/>
                        </a:rPr>
                        <a:t>1</a:t>
                      </a:r>
                      <a:endParaRPr kumimoji="1" lang="ja-JP" altLang="en-US" sz="1600"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extLst>
                  <a:ext uri="{0D108BD9-81ED-4DB2-BD59-A6C34878D82A}">
                    <a16:rowId xmlns:a16="http://schemas.microsoft.com/office/drawing/2014/main" val="2894107646"/>
                  </a:ext>
                </a:extLst>
              </a:tr>
              <a:tr h="182880">
                <a:tc gridSpan="2">
                  <a:txBody>
                    <a:bodyPr/>
                    <a:lstStyle/>
                    <a:p>
                      <a:r>
                        <a:rPr kumimoji="1" lang="ja-JP" altLang="en-US" sz="1600" baseline="0" dirty="0">
                          <a:latin typeface="Arial" panose="020B0604020202020204" pitchFamily="34" charset="0"/>
                          <a:ea typeface="游ゴシック" panose="020B0400000000000000" pitchFamily="50" charset="-128"/>
                        </a:rPr>
                        <a:t>多発骨転移</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dirty="0"/>
                    </a:p>
                  </a:txBody>
                  <a:tcPr/>
                </a:tc>
                <a:tc>
                  <a:txBody>
                    <a:bodyPr/>
                    <a:lstStyle/>
                    <a:p>
                      <a:pPr algn="ctr"/>
                      <a:r>
                        <a:rPr kumimoji="1" lang="en-US" altLang="ja-JP" sz="1600" baseline="0" dirty="0">
                          <a:latin typeface="Arial" panose="020B0604020202020204" pitchFamily="34" charset="0"/>
                          <a:ea typeface="游ゴシック" panose="020B0400000000000000" pitchFamily="50" charset="-128"/>
                        </a:rPr>
                        <a:t>1</a:t>
                      </a:r>
                      <a:endParaRPr kumimoji="1" lang="ja-JP" altLang="en-US" sz="1600"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extLst>
                  <a:ext uri="{0D108BD9-81ED-4DB2-BD59-A6C34878D82A}">
                    <a16:rowId xmlns:a16="http://schemas.microsoft.com/office/drawing/2014/main" val="141669708"/>
                  </a:ext>
                </a:extLst>
              </a:tr>
              <a:tr h="0">
                <a:tc gridSpan="2">
                  <a:txBody>
                    <a:bodyPr/>
                    <a:lstStyle/>
                    <a:p>
                      <a:r>
                        <a:rPr kumimoji="1" lang="ja-JP" altLang="en-US" sz="1600" baseline="0" dirty="0">
                          <a:latin typeface="Arial" panose="020B0604020202020204" pitchFamily="34" charset="0"/>
                          <a:ea typeface="游ゴシック" panose="020B0400000000000000" pitchFamily="50" charset="-128"/>
                        </a:rPr>
                        <a:t>合計</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dirty="0"/>
                    </a:p>
                  </a:txBody>
                  <a:tcPr/>
                </a:tc>
                <a:tc>
                  <a:txBody>
                    <a:bodyPr/>
                    <a:lstStyle/>
                    <a:p>
                      <a:pPr algn="ctr"/>
                      <a:r>
                        <a:rPr kumimoji="1" lang="en-US" altLang="ja-JP" sz="1600" baseline="0" dirty="0">
                          <a:latin typeface="Arial" panose="020B0604020202020204" pitchFamily="34" charset="0"/>
                          <a:ea typeface="游ゴシック" panose="020B0400000000000000" pitchFamily="50" charset="-128"/>
                        </a:rPr>
                        <a:t>4/10</a:t>
                      </a:r>
                      <a:endParaRPr kumimoji="1" lang="ja-JP" altLang="en-US" sz="1600"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noFill/>
                  </a:tcPr>
                </a:tc>
                <a:extLst>
                  <a:ext uri="{0D108BD9-81ED-4DB2-BD59-A6C34878D82A}">
                    <a16:rowId xmlns:a16="http://schemas.microsoft.com/office/drawing/2014/main" val="1681376706"/>
                  </a:ext>
                </a:extLst>
              </a:tr>
            </a:tbl>
          </a:graphicData>
        </a:graphic>
      </p:graphicFrame>
    </p:spTree>
    <p:extLst>
      <p:ext uri="{BB962C8B-B14F-4D97-AF65-F5344CB8AC3E}">
        <p14:creationId xmlns:p14="http://schemas.microsoft.com/office/powerpoint/2010/main" val="3532278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B1E6BA-3A3E-9B09-66ED-0D9D2070B009}"/>
            </a:ext>
          </a:extLst>
        </p:cNvPr>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54D51B37-2A85-B858-3AE3-407226268060}"/>
              </a:ext>
            </a:extLst>
          </p:cNvPr>
          <p:cNvSpPr txBox="1"/>
          <p:nvPr/>
        </p:nvSpPr>
        <p:spPr>
          <a:xfrm>
            <a:off x="542938" y="457532"/>
            <a:ext cx="6094602" cy="461665"/>
          </a:xfrm>
          <a:prstGeom prst="rect">
            <a:avLst/>
          </a:prstGeom>
          <a:noFill/>
        </p:spPr>
        <p:txBody>
          <a:bodyPr wrap="square">
            <a:spAutoFit/>
          </a:bodyPr>
          <a:lstStyle/>
          <a:p>
            <a:r>
              <a:rPr kumimoji="1" lang="en-US" altLang="ja-JP" sz="2400" dirty="0" err="1">
                <a:latin typeface="Arial" panose="020B0604020202020204" pitchFamily="34" charset="0"/>
                <a:ea typeface="游ゴシック" panose="020B0400000000000000" pitchFamily="50" charset="-128"/>
              </a:rPr>
              <a:t>Mirels</a:t>
            </a:r>
            <a:r>
              <a:rPr kumimoji="1" lang="en-US" altLang="ja-JP" sz="2400" dirty="0">
                <a:latin typeface="Arial" panose="020B0604020202020204" pitchFamily="34" charset="0"/>
                <a:ea typeface="游ゴシック" panose="020B0400000000000000" pitchFamily="50" charset="-128"/>
              </a:rPr>
              <a:t> score</a:t>
            </a:r>
            <a:endParaRPr lang="ja-JP" altLang="en-US" sz="2400" dirty="0">
              <a:latin typeface="Arial" panose="020B0604020202020204" pitchFamily="34" charset="0"/>
              <a:ea typeface="游ゴシック" panose="020B0400000000000000" pitchFamily="50" charset="-128"/>
            </a:endParaRPr>
          </a:p>
        </p:txBody>
      </p:sp>
      <p:graphicFrame>
        <p:nvGraphicFramePr>
          <p:cNvPr id="2" name="表 3">
            <a:extLst>
              <a:ext uri="{FF2B5EF4-FFF2-40B4-BE49-F238E27FC236}">
                <a16:creationId xmlns:a16="http://schemas.microsoft.com/office/drawing/2014/main" id="{364437F4-977B-4ABC-7F17-90AC5C56E028}"/>
              </a:ext>
            </a:extLst>
          </p:cNvPr>
          <p:cNvGraphicFramePr>
            <a:graphicFrameLocks noGrp="1"/>
          </p:cNvGraphicFramePr>
          <p:nvPr>
            <p:extLst>
              <p:ext uri="{D42A27DB-BD31-4B8C-83A1-F6EECF244321}">
                <p14:modId xmlns:p14="http://schemas.microsoft.com/office/powerpoint/2010/main" val="1833793096"/>
              </p:ext>
            </p:extLst>
          </p:nvPr>
        </p:nvGraphicFramePr>
        <p:xfrm>
          <a:off x="731722" y="1922524"/>
          <a:ext cx="10526709" cy="2331720"/>
        </p:xfrm>
        <a:graphic>
          <a:graphicData uri="http://schemas.openxmlformats.org/drawingml/2006/table">
            <a:tbl>
              <a:tblPr firstRow="1" bandRow="1">
                <a:tableStyleId>{5C22544A-7EE6-4342-B048-85BDC9FD1C3A}</a:tableStyleId>
              </a:tblPr>
              <a:tblGrid>
                <a:gridCol w="2642709">
                  <a:extLst>
                    <a:ext uri="{9D8B030D-6E8A-4147-A177-3AD203B41FA5}">
                      <a16:colId xmlns:a16="http://schemas.microsoft.com/office/drawing/2014/main" val="2716797958"/>
                    </a:ext>
                  </a:extLst>
                </a:gridCol>
                <a:gridCol w="2628000">
                  <a:extLst>
                    <a:ext uri="{9D8B030D-6E8A-4147-A177-3AD203B41FA5}">
                      <a16:colId xmlns:a16="http://schemas.microsoft.com/office/drawing/2014/main" val="1362882285"/>
                    </a:ext>
                  </a:extLst>
                </a:gridCol>
                <a:gridCol w="2628000">
                  <a:extLst>
                    <a:ext uri="{9D8B030D-6E8A-4147-A177-3AD203B41FA5}">
                      <a16:colId xmlns:a16="http://schemas.microsoft.com/office/drawing/2014/main" val="1664367748"/>
                    </a:ext>
                  </a:extLst>
                </a:gridCol>
                <a:gridCol w="2628000">
                  <a:extLst>
                    <a:ext uri="{9D8B030D-6E8A-4147-A177-3AD203B41FA5}">
                      <a16:colId xmlns:a16="http://schemas.microsoft.com/office/drawing/2014/main" val="873859288"/>
                    </a:ext>
                  </a:extLst>
                </a:gridCol>
              </a:tblGrid>
              <a:tr h="370840">
                <a:tc>
                  <a:txBody>
                    <a:bodyPr/>
                    <a:lstStyle/>
                    <a:p>
                      <a:pPr algn="ctr"/>
                      <a:r>
                        <a:rPr kumimoji="1" lang="en-US" altLang="ja-JP" b="0" baseline="0" dirty="0">
                          <a:solidFill>
                            <a:schemeClr val="tx1"/>
                          </a:solidFill>
                          <a:latin typeface="Arial" panose="020B0604020202020204" pitchFamily="34" charset="0"/>
                          <a:ea typeface="游ゴシック" panose="020B0400000000000000" pitchFamily="50" charset="-128"/>
                        </a:rPr>
                        <a:t>Score</a:t>
                      </a:r>
                      <a:endParaRPr kumimoji="1" lang="ja-JP" altLang="en-US" b="0" baseline="0" dirty="0">
                        <a:solidFill>
                          <a:schemeClr val="tx1"/>
                        </a:solidFill>
                        <a:latin typeface="Arial" panose="020B0604020202020204" pitchFamily="34" charset="0"/>
                        <a:ea typeface="游ゴシック" panose="020B0400000000000000" pitchFamily="50" charset="-128"/>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b="0" baseline="0" dirty="0">
                          <a:solidFill>
                            <a:schemeClr val="tx1"/>
                          </a:solidFill>
                          <a:latin typeface="Arial" panose="020B0604020202020204" pitchFamily="34" charset="0"/>
                          <a:ea typeface="游ゴシック" panose="020B0400000000000000" pitchFamily="50" charset="-128"/>
                        </a:rPr>
                        <a:t>1</a:t>
                      </a:r>
                      <a:r>
                        <a:rPr kumimoji="1" lang="ja-JP" altLang="en-US" b="0" baseline="0" dirty="0">
                          <a:solidFill>
                            <a:schemeClr val="tx1"/>
                          </a:solidFill>
                          <a:latin typeface="Arial" panose="020B0604020202020204" pitchFamily="34" charset="0"/>
                          <a:ea typeface="游ゴシック" panose="020B0400000000000000" pitchFamily="50" charset="-128"/>
                        </a:rPr>
                        <a:t>点</a:t>
                      </a: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b="0" baseline="0" dirty="0">
                          <a:solidFill>
                            <a:schemeClr val="tx1"/>
                          </a:solidFill>
                          <a:latin typeface="Arial" panose="020B0604020202020204" pitchFamily="34" charset="0"/>
                          <a:ea typeface="游ゴシック" panose="020B0400000000000000" pitchFamily="50" charset="-128"/>
                        </a:rPr>
                        <a:t>2</a:t>
                      </a:r>
                      <a:r>
                        <a:rPr kumimoji="1" lang="ja-JP" altLang="en-US" b="0" baseline="0" dirty="0">
                          <a:solidFill>
                            <a:schemeClr val="tx1"/>
                          </a:solidFill>
                          <a:latin typeface="Arial" panose="020B0604020202020204" pitchFamily="34" charset="0"/>
                          <a:ea typeface="游ゴシック" panose="020B0400000000000000" pitchFamily="50" charset="-128"/>
                        </a:rPr>
                        <a:t>点</a:t>
                      </a: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b="0" baseline="0" dirty="0">
                          <a:solidFill>
                            <a:schemeClr val="tx1"/>
                          </a:solidFill>
                          <a:latin typeface="Arial" panose="020B0604020202020204" pitchFamily="34" charset="0"/>
                          <a:ea typeface="游ゴシック" panose="020B0400000000000000" pitchFamily="50" charset="-128"/>
                        </a:rPr>
                        <a:t>3</a:t>
                      </a:r>
                      <a:r>
                        <a:rPr kumimoji="1" lang="ja-JP" altLang="en-US" b="0" baseline="0" dirty="0">
                          <a:solidFill>
                            <a:schemeClr val="tx1"/>
                          </a:solidFill>
                          <a:latin typeface="Arial" panose="020B0604020202020204" pitchFamily="34" charset="0"/>
                          <a:ea typeface="游ゴシック" panose="020B0400000000000000" pitchFamily="50" charset="-128"/>
                        </a:rPr>
                        <a:t>点</a:t>
                      </a: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51498605"/>
                  </a:ext>
                </a:extLst>
              </a:tr>
              <a:tr h="370840">
                <a:tc>
                  <a:txBody>
                    <a:bodyPr/>
                    <a:lstStyle/>
                    <a:p>
                      <a:pPr algn="ctr"/>
                      <a:r>
                        <a:rPr kumimoji="1" lang="ja-JP" altLang="en-US" baseline="0" dirty="0">
                          <a:latin typeface="Arial" panose="020B0604020202020204" pitchFamily="34" charset="0"/>
                          <a:ea typeface="游ゴシック" panose="020B0400000000000000" pitchFamily="50" charset="-128"/>
                        </a:rPr>
                        <a:t>部位</a:t>
                      </a: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algn="ctr"/>
                      <a:r>
                        <a:rPr kumimoji="1" lang="ja-JP" altLang="en-US" sz="1600" baseline="0" dirty="0">
                          <a:latin typeface="Arial" panose="020B0604020202020204" pitchFamily="34" charset="0"/>
                          <a:ea typeface="游ゴシック" panose="020B0400000000000000" pitchFamily="50" charset="-128"/>
                        </a:rPr>
                        <a:t>上肢</a:t>
                      </a: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algn="ctr"/>
                      <a:r>
                        <a:rPr kumimoji="1" lang="ja-JP" altLang="en-US" sz="1600" baseline="0" dirty="0">
                          <a:latin typeface="Arial" panose="020B0604020202020204" pitchFamily="34" charset="0"/>
                          <a:ea typeface="游ゴシック" panose="020B0400000000000000" pitchFamily="50" charset="-128"/>
                        </a:rPr>
                        <a:t>下肢</a:t>
                      </a:r>
                      <a:endParaRPr kumimoji="1" lang="en-US" altLang="ja-JP" sz="1600" baseline="0" dirty="0">
                        <a:latin typeface="Arial" panose="020B0604020202020204" pitchFamily="34" charset="0"/>
                        <a:ea typeface="游ゴシック" panose="020B0400000000000000" pitchFamily="50" charset="-128"/>
                      </a:endParaRPr>
                    </a:p>
                    <a:p>
                      <a:pPr algn="ctr"/>
                      <a:r>
                        <a:rPr kumimoji="1" lang="ja-JP" altLang="en-US" sz="1600" baseline="0" dirty="0">
                          <a:latin typeface="Arial" panose="020B0604020202020204" pitchFamily="34" charset="0"/>
                          <a:ea typeface="游ゴシック" panose="020B0400000000000000" pitchFamily="50" charset="-128"/>
                        </a:rPr>
                        <a:t>（大腿骨転子部以外）</a:t>
                      </a: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algn="ctr"/>
                      <a:r>
                        <a:rPr kumimoji="1" lang="ja-JP" altLang="en-US" sz="1600" baseline="0" dirty="0">
                          <a:latin typeface="Arial" panose="020B0604020202020204" pitchFamily="34" charset="0"/>
                          <a:ea typeface="游ゴシック" panose="020B0400000000000000" pitchFamily="50" charset="-128"/>
                        </a:rPr>
                        <a:t>大腿骨転子部周囲</a:t>
                      </a: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4050109678"/>
                  </a:ext>
                </a:extLst>
              </a:tr>
              <a:tr h="370840">
                <a:tc>
                  <a:txBody>
                    <a:bodyPr/>
                    <a:lstStyle/>
                    <a:p>
                      <a:pPr algn="ctr"/>
                      <a:r>
                        <a:rPr kumimoji="1" lang="ja-JP" altLang="en-US" baseline="0" dirty="0">
                          <a:latin typeface="Arial" panose="020B0604020202020204" pitchFamily="34" charset="0"/>
                          <a:ea typeface="游ゴシック" panose="020B0400000000000000" pitchFamily="50" charset="-128"/>
                        </a:rPr>
                        <a:t>痛み</a:t>
                      </a:r>
                      <a:endParaRPr kumimoji="1" lang="en-US" altLang="ja-JP"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algn="ctr"/>
                      <a:r>
                        <a:rPr kumimoji="1" lang="en-US" altLang="ja-JP" sz="1600" baseline="0" dirty="0">
                          <a:latin typeface="Arial" panose="020B0604020202020204" pitchFamily="34" charset="0"/>
                          <a:ea typeface="游ゴシック" panose="020B0400000000000000" pitchFamily="50" charset="-128"/>
                        </a:rPr>
                        <a:t>Mild</a:t>
                      </a:r>
                      <a:endParaRPr kumimoji="1" lang="ja-JP" altLang="en-US" sz="1600"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algn="ctr"/>
                      <a:r>
                        <a:rPr kumimoji="1" lang="en-US" altLang="ja-JP" sz="1600" baseline="0" dirty="0">
                          <a:latin typeface="Arial" panose="020B0604020202020204" pitchFamily="34" charset="0"/>
                          <a:ea typeface="游ゴシック" panose="020B0400000000000000" pitchFamily="50" charset="-128"/>
                        </a:rPr>
                        <a:t>Moderate</a:t>
                      </a:r>
                      <a:endParaRPr kumimoji="1" lang="ja-JP" altLang="en-US" sz="1600"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algn="ctr"/>
                      <a:r>
                        <a:rPr kumimoji="1" lang="en-US" altLang="ja-JP" sz="1600" baseline="0" dirty="0">
                          <a:latin typeface="Arial" panose="020B0604020202020204" pitchFamily="34" charset="0"/>
                          <a:ea typeface="游ゴシック" panose="020B0400000000000000" pitchFamily="50" charset="-128"/>
                        </a:rPr>
                        <a:t>Functional</a:t>
                      </a:r>
                      <a:endParaRPr kumimoji="1" lang="ja-JP" altLang="en-US" sz="1600"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4171948898"/>
                  </a:ext>
                </a:extLst>
              </a:tr>
              <a:tr h="370840">
                <a:tc>
                  <a:txBody>
                    <a:bodyPr/>
                    <a:lstStyle/>
                    <a:p>
                      <a:pPr algn="ctr"/>
                      <a:r>
                        <a:rPr kumimoji="1" lang="ja-JP" altLang="en-US" baseline="0" dirty="0">
                          <a:latin typeface="Arial" panose="020B0604020202020204" pitchFamily="34" charset="0"/>
                          <a:ea typeface="游ゴシック" panose="020B0400000000000000" pitchFamily="50" charset="-128"/>
                        </a:rPr>
                        <a:t>骨転移型</a:t>
                      </a: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algn="ctr"/>
                      <a:r>
                        <a:rPr kumimoji="1" lang="ja-JP" altLang="en-US" sz="1600" baseline="0" dirty="0">
                          <a:latin typeface="Arial" panose="020B0604020202020204" pitchFamily="34" charset="0"/>
                          <a:ea typeface="游ゴシック" panose="020B0400000000000000" pitchFamily="50" charset="-128"/>
                        </a:rPr>
                        <a:t>骨形成型</a:t>
                      </a: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algn="ctr"/>
                      <a:r>
                        <a:rPr kumimoji="1" lang="ja-JP" altLang="en-US" sz="1600" baseline="0" dirty="0">
                          <a:latin typeface="Arial" panose="020B0604020202020204" pitchFamily="34" charset="0"/>
                          <a:ea typeface="游ゴシック" panose="020B0400000000000000" pitchFamily="50" charset="-128"/>
                        </a:rPr>
                        <a:t>混合型</a:t>
                      </a: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algn="ctr"/>
                      <a:r>
                        <a:rPr kumimoji="1" lang="ja-JP" altLang="en-US" sz="1600" baseline="0" dirty="0">
                          <a:latin typeface="Arial" panose="020B0604020202020204" pitchFamily="34" charset="0"/>
                          <a:ea typeface="游ゴシック" panose="020B0400000000000000" pitchFamily="50" charset="-128"/>
                        </a:rPr>
                        <a:t>骨溶解型</a:t>
                      </a: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974494472"/>
                  </a:ext>
                </a:extLst>
              </a:tr>
              <a:tr h="185420">
                <a:tc>
                  <a:txBody>
                    <a:bodyPr/>
                    <a:lstStyle/>
                    <a:p>
                      <a:pPr algn="ctr"/>
                      <a:r>
                        <a:rPr kumimoji="1" lang="ja-JP" altLang="en-US" baseline="0" dirty="0">
                          <a:latin typeface="Arial" panose="020B0604020202020204" pitchFamily="34" charset="0"/>
                          <a:ea typeface="游ゴシック" panose="020B0400000000000000" pitchFamily="50" charset="-128"/>
                        </a:rPr>
                        <a:t>病変の大きさ</a:t>
                      </a:r>
                      <a:endParaRPr kumimoji="1" lang="en-US" altLang="ja-JP" baseline="0" dirty="0">
                        <a:latin typeface="Arial" panose="020B0604020202020204" pitchFamily="34" charset="0"/>
                        <a:ea typeface="游ゴシック" panose="020B0400000000000000" pitchFamily="50" charset="-128"/>
                      </a:endParaRPr>
                    </a:p>
                    <a:p>
                      <a:pPr algn="ctr"/>
                      <a:r>
                        <a:rPr kumimoji="1" lang="ja-JP" altLang="en-US" baseline="0" dirty="0">
                          <a:latin typeface="Arial" panose="020B0604020202020204" pitchFamily="34" charset="0"/>
                          <a:ea typeface="游ゴシック" panose="020B0400000000000000" pitchFamily="50" charset="-128"/>
                        </a:rPr>
                        <a:t>（横径に対する割合）</a:t>
                      </a: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algn="ctr"/>
                      <a:r>
                        <a:rPr kumimoji="1" lang="ja-JP" altLang="en-US" sz="1600" baseline="0" dirty="0">
                          <a:latin typeface="Arial" panose="020B0604020202020204" pitchFamily="34" charset="0"/>
                          <a:ea typeface="游ゴシック" panose="020B0400000000000000" pitchFamily="50" charset="-128"/>
                        </a:rPr>
                        <a:t>＜ </a:t>
                      </a:r>
                      <a:r>
                        <a:rPr kumimoji="1" lang="en-US" altLang="ja-JP" sz="1600" baseline="0" dirty="0">
                          <a:latin typeface="Arial" panose="020B0604020202020204" pitchFamily="34" charset="0"/>
                          <a:ea typeface="游ゴシック" panose="020B0400000000000000" pitchFamily="50" charset="-128"/>
                        </a:rPr>
                        <a:t>1/3</a:t>
                      </a:r>
                      <a:endParaRPr kumimoji="1" lang="ja-JP" altLang="en-US" sz="1600"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algn="ctr"/>
                      <a:r>
                        <a:rPr kumimoji="1" lang="en-US" altLang="ja-JP" sz="1600" baseline="0" dirty="0">
                          <a:latin typeface="Arial" panose="020B0604020202020204" pitchFamily="34" charset="0"/>
                          <a:ea typeface="游ゴシック" panose="020B0400000000000000" pitchFamily="50" charset="-128"/>
                        </a:rPr>
                        <a:t>1/3 </a:t>
                      </a:r>
                      <a:r>
                        <a:rPr kumimoji="1" lang="ja-JP" altLang="en-US" sz="1600" baseline="0" dirty="0">
                          <a:latin typeface="Arial" panose="020B0604020202020204" pitchFamily="34" charset="0"/>
                          <a:ea typeface="游ゴシック" panose="020B0400000000000000" pitchFamily="50" charset="-128"/>
                        </a:rPr>
                        <a:t>～ </a:t>
                      </a:r>
                      <a:r>
                        <a:rPr kumimoji="1" lang="en-US" altLang="ja-JP" sz="1600" baseline="0" dirty="0">
                          <a:latin typeface="Arial" panose="020B0604020202020204" pitchFamily="34" charset="0"/>
                          <a:ea typeface="游ゴシック" panose="020B0400000000000000" pitchFamily="50" charset="-128"/>
                        </a:rPr>
                        <a:t>2/3</a:t>
                      </a:r>
                      <a:endParaRPr kumimoji="1" lang="ja-JP" altLang="en-US" sz="1600"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algn="ctr"/>
                      <a:r>
                        <a:rPr kumimoji="1" lang="ja-JP" altLang="en-US" sz="1600" baseline="0" dirty="0">
                          <a:latin typeface="Arial" panose="020B0604020202020204" pitchFamily="34" charset="0"/>
                          <a:ea typeface="游ゴシック" panose="020B0400000000000000" pitchFamily="50" charset="-128"/>
                        </a:rPr>
                        <a:t>＞ </a:t>
                      </a:r>
                      <a:r>
                        <a:rPr kumimoji="1" lang="en-US" altLang="ja-JP" sz="1600" baseline="0" dirty="0">
                          <a:latin typeface="Arial" panose="020B0604020202020204" pitchFamily="34" charset="0"/>
                          <a:ea typeface="游ゴシック" panose="020B0400000000000000" pitchFamily="50" charset="-128"/>
                        </a:rPr>
                        <a:t>2/3</a:t>
                      </a:r>
                      <a:endParaRPr kumimoji="1" lang="ja-JP" altLang="en-US" sz="1600" baseline="0" dirty="0">
                        <a:latin typeface="Arial" panose="020B0604020202020204" pitchFamily="34" charset="0"/>
                        <a:ea typeface="游ゴシック" panose="020B0400000000000000" pitchFamily="50" charset="-128"/>
                      </a:endParaRP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3999299932"/>
                  </a:ext>
                </a:extLst>
              </a:tr>
            </a:tbl>
          </a:graphicData>
        </a:graphic>
      </p:graphicFrame>
      <p:sp>
        <p:nvSpPr>
          <p:cNvPr id="6" name="テキスト ボックス 5">
            <a:extLst>
              <a:ext uri="{FF2B5EF4-FFF2-40B4-BE49-F238E27FC236}">
                <a16:creationId xmlns:a16="http://schemas.microsoft.com/office/drawing/2014/main" id="{41832A24-0DC4-5F87-4AFC-858BD513C288}"/>
              </a:ext>
            </a:extLst>
          </p:cNvPr>
          <p:cNvSpPr txBox="1"/>
          <p:nvPr/>
        </p:nvSpPr>
        <p:spPr>
          <a:xfrm>
            <a:off x="984681" y="4454704"/>
            <a:ext cx="10222638" cy="1200329"/>
          </a:xfrm>
          <a:prstGeom prst="rect">
            <a:avLst/>
          </a:prstGeom>
          <a:noFill/>
        </p:spPr>
        <p:txBody>
          <a:bodyPr wrap="square">
            <a:spAutoFit/>
          </a:bodyPr>
          <a:lstStyle/>
          <a:p>
            <a:r>
              <a:rPr lang="ja-JP" altLang="en-US" dirty="0">
                <a:latin typeface="Arial" panose="020B0604020202020204" pitchFamily="34" charset="0"/>
                <a:ea typeface="游ゴシック" panose="020B0400000000000000" pitchFamily="50" charset="-128"/>
              </a:rPr>
              <a:t>合計点と評価</a:t>
            </a:r>
            <a:endParaRPr lang="en-US" altLang="ja-JP" dirty="0">
              <a:latin typeface="Arial" panose="020B0604020202020204" pitchFamily="34" charset="0"/>
              <a:ea typeface="游ゴシック" panose="020B0400000000000000" pitchFamily="50" charset="-128"/>
            </a:endParaRPr>
          </a:p>
          <a:p>
            <a:pPr>
              <a:tabLst>
                <a:tab pos="1524000" algn="l"/>
              </a:tabLst>
            </a:pPr>
            <a:r>
              <a:rPr lang="ja-JP" altLang="en-US" dirty="0">
                <a:latin typeface="Arial" panose="020B0604020202020204" pitchFamily="34" charset="0"/>
                <a:ea typeface="游ゴシック" panose="020B0400000000000000" pitchFamily="50" charset="-128"/>
              </a:rPr>
              <a:t>・</a:t>
            </a:r>
            <a:r>
              <a:rPr lang="ja-JP" altLang="en-US" b="1" dirty="0">
                <a:latin typeface="Arial" panose="020B0604020202020204" pitchFamily="34" charset="0"/>
                <a:ea typeface="游ゴシック" panose="020B0400000000000000" pitchFamily="50" charset="-128"/>
              </a:rPr>
              <a:t>≦ </a:t>
            </a:r>
            <a:r>
              <a:rPr lang="en-US" altLang="ja-JP" b="1" dirty="0">
                <a:latin typeface="Arial" panose="020B0604020202020204" pitchFamily="34" charset="0"/>
                <a:ea typeface="游ゴシック" panose="020B0400000000000000" pitchFamily="50" charset="-128"/>
              </a:rPr>
              <a:t>7</a:t>
            </a:r>
            <a:r>
              <a:rPr lang="ja-JP" altLang="en-US" b="1" dirty="0">
                <a:latin typeface="Arial" panose="020B0604020202020204" pitchFamily="34" charset="0"/>
                <a:ea typeface="游ゴシック" panose="020B0400000000000000" pitchFamily="50" charset="-128"/>
              </a:rPr>
              <a:t>点</a:t>
            </a:r>
            <a:r>
              <a:rPr lang="en-US" altLang="ja-JP" dirty="0">
                <a:latin typeface="Arial" panose="020B0604020202020204" pitchFamily="34" charset="0"/>
                <a:ea typeface="游ゴシック" panose="020B0400000000000000" pitchFamily="50" charset="-128"/>
              </a:rPr>
              <a:t>	</a:t>
            </a:r>
            <a:r>
              <a:rPr lang="ja-JP" altLang="en-US" dirty="0">
                <a:latin typeface="Arial" panose="020B0604020202020204" pitchFamily="34" charset="0"/>
                <a:ea typeface="游ゴシック" panose="020B0400000000000000" pitchFamily="50" charset="-128"/>
              </a:rPr>
              <a:t>：</a:t>
            </a:r>
            <a:r>
              <a:rPr lang="en-US" altLang="ja-JP" dirty="0">
                <a:latin typeface="Arial" panose="020B0604020202020204" pitchFamily="34" charset="0"/>
                <a:ea typeface="游ゴシック" panose="020B0400000000000000" pitchFamily="50" charset="-128"/>
              </a:rPr>
              <a:t>Not impending</a:t>
            </a:r>
            <a:r>
              <a:rPr lang="ja-JP" altLang="en-US" dirty="0">
                <a:latin typeface="Arial" panose="020B0604020202020204" pitchFamily="34" charset="0"/>
                <a:ea typeface="游ゴシック" panose="020B0400000000000000" pitchFamily="50" charset="-128"/>
              </a:rPr>
              <a:t>　推奨する治療法：保存的</a:t>
            </a:r>
            <a:endParaRPr lang="en-US" altLang="ja-JP" dirty="0">
              <a:latin typeface="Arial" panose="020B0604020202020204" pitchFamily="34" charset="0"/>
              <a:ea typeface="游ゴシック" panose="020B0400000000000000" pitchFamily="50" charset="-128"/>
            </a:endParaRPr>
          </a:p>
          <a:p>
            <a:pPr>
              <a:tabLst>
                <a:tab pos="1524000" algn="l"/>
              </a:tabLst>
            </a:pPr>
            <a:r>
              <a:rPr lang="ja-JP" altLang="en-US" dirty="0">
                <a:latin typeface="Arial" panose="020B0604020202020204" pitchFamily="34" charset="0"/>
                <a:ea typeface="游ゴシック" panose="020B0400000000000000" pitchFamily="50" charset="-128"/>
              </a:rPr>
              <a:t>・</a:t>
            </a:r>
            <a:r>
              <a:rPr lang="ja-JP" altLang="en-US" b="1" dirty="0">
                <a:latin typeface="Arial" panose="020B0604020202020204" pitchFamily="34" charset="0"/>
                <a:ea typeface="游ゴシック" panose="020B0400000000000000" pitchFamily="50" charset="-128"/>
              </a:rPr>
              <a:t> </a:t>
            </a:r>
            <a:r>
              <a:rPr lang="en-US" altLang="ja-JP" b="1" dirty="0">
                <a:latin typeface="Arial" panose="020B0604020202020204" pitchFamily="34" charset="0"/>
                <a:ea typeface="游ゴシック" panose="020B0400000000000000" pitchFamily="50" charset="-128"/>
              </a:rPr>
              <a:t>8</a:t>
            </a:r>
            <a:r>
              <a:rPr lang="ja-JP" altLang="en-US" b="1" dirty="0">
                <a:latin typeface="Arial" panose="020B0604020202020204" pitchFamily="34" charset="0"/>
                <a:ea typeface="游ゴシック" panose="020B0400000000000000" pitchFamily="50" charset="-128"/>
              </a:rPr>
              <a:t>点</a:t>
            </a:r>
            <a:r>
              <a:rPr lang="en-US" altLang="ja-JP" dirty="0">
                <a:latin typeface="Arial" panose="020B0604020202020204" pitchFamily="34" charset="0"/>
                <a:ea typeface="游ゴシック" panose="020B0400000000000000" pitchFamily="50" charset="-128"/>
              </a:rPr>
              <a:t>	</a:t>
            </a:r>
            <a:r>
              <a:rPr lang="ja-JP" altLang="en-US" dirty="0">
                <a:latin typeface="Arial" panose="020B0604020202020204" pitchFamily="34" charset="0"/>
                <a:ea typeface="游ゴシック" panose="020B0400000000000000" pitchFamily="50" charset="-128"/>
              </a:rPr>
              <a:t>：</a:t>
            </a:r>
            <a:r>
              <a:rPr lang="en-US" altLang="ja-JP" dirty="0">
                <a:latin typeface="Arial" panose="020B0604020202020204" pitchFamily="34" charset="0"/>
                <a:ea typeface="游ゴシック" panose="020B0400000000000000" pitchFamily="50" charset="-128"/>
              </a:rPr>
              <a:t>Borderline</a:t>
            </a:r>
            <a:r>
              <a:rPr lang="ja-JP" altLang="en-US" dirty="0">
                <a:latin typeface="Arial" panose="020B0604020202020204" pitchFamily="34" charset="0"/>
                <a:ea typeface="游ゴシック" panose="020B0400000000000000" pitchFamily="50" charset="-128"/>
              </a:rPr>
              <a:t> 　推奨する治療法：手術（内固定）を考慮する</a:t>
            </a:r>
            <a:endParaRPr lang="en-US" altLang="ja-JP" dirty="0">
              <a:latin typeface="Arial" panose="020B0604020202020204" pitchFamily="34" charset="0"/>
              <a:ea typeface="游ゴシック" panose="020B0400000000000000" pitchFamily="50" charset="-128"/>
            </a:endParaRPr>
          </a:p>
          <a:p>
            <a:pPr>
              <a:tabLst>
                <a:tab pos="1524000" algn="l"/>
              </a:tabLst>
            </a:pPr>
            <a:r>
              <a:rPr lang="ja-JP" altLang="en-US" dirty="0">
                <a:latin typeface="Arial" panose="020B0604020202020204" pitchFamily="34" charset="0"/>
                <a:ea typeface="游ゴシック" panose="020B0400000000000000" pitchFamily="50" charset="-128"/>
              </a:rPr>
              <a:t>・</a:t>
            </a:r>
            <a:r>
              <a:rPr lang="ja-JP" altLang="en-US" b="1" dirty="0">
                <a:latin typeface="Arial" panose="020B0604020202020204" pitchFamily="34" charset="0"/>
                <a:ea typeface="游ゴシック" panose="020B0400000000000000" pitchFamily="50" charset="-128"/>
              </a:rPr>
              <a:t>≧ </a:t>
            </a:r>
            <a:r>
              <a:rPr lang="en-US" altLang="ja-JP" b="1" dirty="0">
                <a:latin typeface="Arial" panose="020B0604020202020204" pitchFamily="34" charset="0"/>
                <a:ea typeface="游ゴシック" panose="020B0400000000000000" pitchFamily="50" charset="-128"/>
              </a:rPr>
              <a:t>9</a:t>
            </a:r>
            <a:r>
              <a:rPr lang="ja-JP" altLang="en-US" b="1" dirty="0">
                <a:latin typeface="Arial" panose="020B0604020202020204" pitchFamily="34" charset="0"/>
                <a:ea typeface="游ゴシック" panose="020B0400000000000000" pitchFamily="50" charset="-128"/>
              </a:rPr>
              <a:t>点</a:t>
            </a:r>
            <a:r>
              <a:rPr lang="en-US" altLang="ja-JP" dirty="0">
                <a:latin typeface="Arial" panose="020B0604020202020204" pitchFamily="34" charset="0"/>
                <a:ea typeface="游ゴシック" panose="020B0400000000000000" pitchFamily="50" charset="-128"/>
              </a:rPr>
              <a:t>	</a:t>
            </a:r>
            <a:r>
              <a:rPr lang="ja-JP" altLang="en-US" dirty="0">
                <a:latin typeface="Arial" panose="020B0604020202020204" pitchFamily="34" charset="0"/>
                <a:ea typeface="游ゴシック" panose="020B0400000000000000" pitchFamily="50" charset="-128"/>
              </a:rPr>
              <a:t>：</a:t>
            </a:r>
            <a:r>
              <a:rPr lang="en-US" altLang="ja-JP" dirty="0">
                <a:latin typeface="Arial" panose="020B0604020202020204" pitchFamily="34" charset="0"/>
                <a:ea typeface="游ゴシック" panose="020B0400000000000000" pitchFamily="50" charset="-128"/>
              </a:rPr>
              <a:t>Impending fracture</a:t>
            </a:r>
            <a:r>
              <a:rPr lang="ja-JP" altLang="en-US" dirty="0">
                <a:latin typeface="Arial" panose="020B0604020202020204" pitchFamily="34" charset="0"/>
                <a:ea typeface="游ゴシック" panose="020B0400000000000000" pitchFamily="50" charset="-128"/>
              </a:rPr>
              <a:t>　推奨する治療法：予防的手術（内固定）</a:t>
            </a:r>
            <a:endParaRPr lang="ja-JP" altLang="en-US" dirty="0"/>
          </a:p>
        </p:txBody>
      </p:sp>
      <p:sp>
        <p:nvSpPr>
          <p:cNvPr id="8" name="テキスト ボックス 7">
            <a:extLst>
              <a:ext uri="{FF2B5EF4-FFF2-40B4-BE49-F238E27FC236}">
                <a16:creationId xmlns:a16="http://schemas.microsoft.com/office/drawing/2014/main" id="{FCBAE307-0A1D-0308-9DCD-52CAA79F1818}"/>
              </a:ext>
            </a:extLst>
          </p:cNvPr>
          <p:cNvSpPr txBox="1"/>
          <p:nvPr/>
        </p:nvSpPr>
        <p:spPr>
          <a:xfrm>
            <a:off x="883757" y="1101127"/>
            <a:ext cx="10222638" cy="646331"/>
          </a:xfrm>
          <a:prstGeom prst="rect">
            <a:avLst/>
          </a:prstGeom>
          <a:noFill/>
        </p:spPr>
        <p:txBody>
          <a:bodyPr wrap="square">
            <a:spAutoFit/>
          </a:bodyPr>
          <a:lstStyle/>
          <a:p>
            <a:r>
              <a:rPr lang="ja-JP" altLang="en-US" dirty="0">
                <a:latin typeface="Arial" panose="020B0604020202020204" pitchFamily="34" charset="0"/>
                <a:ea typeface="游ゴシック" panose="020B0400000000000000" pitchFamily="50" charset="-128"/>
              </a:rPr>
              <a:t>病的骨折のリスク評価法の一つであるが</a:t>
            </a:r>
            <a:r>
              <a:rPr lang="en-US" altLang="ja-JP" dirty="0">
                <a:latin typeface="Arial" panose="020B0604020202020204" pitchFamily="34" charset="0"/>
                <a:ea typeface="游ゴシック" panose="020B0400000000000000" pitchFamily="50" charset="-128"/>
              </a:rPr>
              <a:t>, </a:t>
            </a:r>
            <a:r>
              <a:rPr lang="ja-JP" altLang="en-US" dirty="0">
                <a:latin typeface="Arial" panose="020B0604020202020204" pitchFamily="34" charset="0"/>
                <a:ea typeface="游ゴシック" panose="020B0400000000000000" pitchFamily="50" charset="-128"/>
              </a:rPr>
              <a:t>長管骨骨転移スコアリングし</a:t>
            </a:r>
            <a:r>
              <a:rPr lang="en-US" altLang="ja-JP" dirty="0">
                <a:latin typeface="Arial" panose="020B0604020202020204" pitchFamily="34" charset="0"/>
                <a:ea typeface="游ゴシック" panose="020B0400000000000000" pitchFamily="50" charset="-128"/>
              </a:rPr>
              <a:t>,</a:t>
            </a:r>
            <a:r>
              <a:rPr lang="ja-JP" altLang="en-US" dirty="0">
                <a:latin typeface="Arial" panose="020B0604020202020204" pitchFamily="34" charset="0"/>
                <a:ea typeface="游ゴシック" panose="020B0400000000000000" pitchFamily="50" charset="-128"/>
              </a:rPr>
              <a:t> 切迫骨折のリスク評価</a:t>
            </a:r>
            <a:r>
              <a:rPr lang="en-US" altLang="ja-JP" dirty="0">
                <a:latin typeface="Arial" panose="020B0604020202020204" pitchFamily="34" charset="0"/>
                <a:ea typeface="游ゴシック" panose="020B0400000000000000" pitchFamily="50" charset="-128"/>
              </a:rPr>
              <a:t>, </a:t>
            </a:r>
            <a:r>
              <a:rPr lang="ja-JP" altLang="en-US" dirty="0">
                <a:latin typeface="Arial" panose="020B0604020202020204" pitchFamily="34" charset="0"/>
                <a:ea typeface="游ゴシック" panose="020B0400000000000000" pitchFamily="50" charset="-128"/>
              </a:rPr>
              <a:t>予防的手術の適応決定に用いられる。</a:t>
            </a:r>
            <a:endParaRPr lang="ja-JP" altLang="en-US" dirty="0"/>
          </a:p>
        </p:txBody>
      </p:sp>
      <p:sp>
        <p:nvSpPr>
          <p:cNvPr id="10" name="テキスト ボックス 9">
            <a:extLst>
              <a:ext uri="{FF2B5EF4-FFF2-40B4-BE49-F238E27FC236}">
                <a16:creationId xmlns:a16="http://schemas.microsoft.com/office/drawing/2014/main" id="{024E222F-F468-0DEB-E234-F5EBDE95569C}"/>
              </a:ext>
            </a:extLst>
          </p:cNvPr>
          <p:cNvSpPr txBox="1"/>
          <p:nvPr/>
        </p:nvSpPr>
        <p:spPr>
          <a:xfrm>
            <a:off x="3214124" y="5855493"/>
            <a:ext cx="8879553" cy="800219"/>
          </a:xfrm>
          <a:prstGeom prst="rect">
            <a:avLst/>
          </a:prstGeom>
          <a:noFill/>
        </p:spPr>
        <p:txBody>
          <a:bodyPr wrap="square">
            <a:spAutoFit/>
          </a:bodyPr>
          <a:lstStyle/>
          <a:p>
            <a:r>
              <a:rPr lang="ja-JP" altLang="en-US" sz="1600" dirty="0">
                <a:latin typeface="Arial" panose="020B0604020202020204" pitchFamily="34" charset="0"/>
                <a:ea typeface="游ゴシック" panose="020B0400000000000000" pitchFamily="50" charset="-128"/>
              </a:rPr>
              <a:t>・</a:t>
            </a:r>
            <a:r>
              <a:rPr lang="en-US" altLang="ja-JP" sz="1600" dirty="0" err="1">
                <a:latin typeface="Arial" panose="020B0604020202020204" pitchFamily="34" charset="0"/>
                <a:ea typeface="游ゴシック" panose="020B0400000000000000" pitchFamily="50" charset="-128"/>
              </a:rPr>
              <a:t>Mirels</a:t>
            </a:r>
            <a:r>
              <a:rPr lang="ja-JP" altLang="en-US" sz="1600" dirty="0">
                <a:latin typeface="Arial" panose="020B0604020202020204" pitchFamily="34" charset="0"/>
                <a:ea typeface="游ゴシック" panose="020B0400000000000000" pitchFamily="50" charset="-128"/>
              </a:rPr>
              <a:t> </a:t>
            </a:r>
            <a:r>
              <a:rPr lang="en-US" altLang="ja-JP" sz="1600" dirty="0">
                <a:latin typeface="Arial" panose="020B0604020202020204" pitchFamily="34" charset="0"/>
                <a:ea typeface="游ゴシック" panose="020B0400000000000000" pitchFamily="50" charset="-128"/>
              </a:rPr>
              <a:t>H.</a:t>
            </a:r>
            <a:r>
              <a:rPr lang="ja-JP" altLang="en-US" sz="1600" dirty="0">
                <a:latin typeface="Arial" panose="020B0604020202020204" pitchFamily="34" charset="0"/>
                <a:ea typeface="游ゴシック" panose="020B0400000000000000" pitchFamily="50" charset="-128"/>
              </a:rPr>
              <a:t> </a:t>
            </a:r>
            <a:r>
              <a:rPr lang="en-US" altLang="ja-JP" sz="1600" dirty="0">
                <a:latin typeface="Arial" panose="020B0604020202020204" pitchFamily="34" charset="0"/>
                <a:ea typeface="游ゴシック" panose="020B0400000000000000" pitchFamily="50" charset="-128"/>
              </a:rPr>
              <a:t>Clin </a:t>
            </a:r>
            <a:r>
              <a:rPr lang="en-US" altLang="ja-JP" sz="1600" dirty="0" err="1">
                <a:latin typeface="Arial" panose="020B0604020202020204" pitchFamily="34" charset="0"/>
                <a:ea typeface="游ゴシック" panose="020B0400000000000000" pitchFamily="50" charset="-128"/>
              </a:rPr>
              <a:t>Orthop</a:t>
            </a:r>
            <a:r>
              <a:rPr lang="en-US" altLang="ja-JP" sz="1600" dirty="0">
                <a:latin typeface="Arial" panose="020B0604020202020204" pitchFamily="34" charset="0"/>
                <a:ea typeface="游ゴシック" panose="020B0400000000000000" pitchFamily="50" charset="-128"/>
              </a:rPr>
              <a:t> </a:t>
            </a:r>
            <a:r>
              <a:rPr lang="en-US" altLang="ja-JP" sz="1600" dirty="0" err="1">
                <a:latin typeface="Arial" panose="020B0604020202020204" pitchFamily="34" charset="0"/>
                <a:ea typeface="游ゴシック" panose="020B0400000000000000" pitchFamily="50" charset="-128"/>
              </a:rPr>
              <a:t>Relat</a:t>
            </a:r>
            <a:r>
              <a:rPr lang="en-US" altLang="ja-JP" sz="1600" dirty="0">
                <a:latin typeface="Arial" panose="020B0604020202020204" pitchFamily="34" charset="0"/>
                <a:ea typeface="游ゴシック" panose="020B0400000000000000" pitchFamily="50" charset="-128"/>
              </a:rPr>
              <a:t> Res. 1989; 249: 256-264.</a:t>
            </a:r>
          </a:p>
          <a:p>
            <a:r>
              <a:rPr lang="ja-JP" altLang="en-US" sz="1400" dirty="0">
                <a:latin typeface="Arial" panose="020B0604020202020204" pitchFamily="34" charset="0"/>
                <a:ea typeface="游ゴシック" panose="020B0400000000000000" pitchFamily="50" charset="-128"/>
              </a:rPr>
              <a:t>　</a:t>
            </a:r>
            <a:r>
              <a:rPr lang="en-US" altLang="ja-JP" sz="1400" dirty="0">
                <a:latin typeface="Arial" panose="020B0604020202020204" pitchFamily="34" charset="0"/>
                <a:ea typeface="游ゴシック" panose="020B0400000000000000" pitchFamily="50" charset="-128"/>
              </a:rPr>
              <a:t>Metastatic disease in long bones. A proposed scoring system for diagnosing impending pathologic fractures</a:t>
            </a:r>
          </a:p>
          <a:p>
            <a:r>
              <a:rPr lang="ja-JP" altLang="en-US" sz="1600" dirty="0">
                <a:latin typeface="Arial" panose="020B0604020202020204" pitchFamily="34" charset="0"/>
                <a:ea typeface="游ゴシック" panose="020B0400000000000000" pitchFamily="50" charset="-128"/>
              </a:rPr>
              <a:t>・日本臨床腫瘍学会</a:t>
            </a:r>
            <a:r>
              <a:rPr lang="en-US" altLang="ja-JP" sz="1600" dirty="0">
                <a:latin typeface="Arial" panose="020B0604020202020204" pitchFamily="34" charset="0"/>
                <a:ea typeface="游ゴシック" panose="020B0400000000000000" pitchFamily="50" charset="-128"/>
              </a:rPr>
              <a:t>. </a:t>
            </a:r>
            <a:r>
              <a:rPr lang="ja-JP" altLang="en-US" sz="1600" dirty="0">
                <a:latin typeface="Arial" panose="020B0604020202020204" pitchFamily="34" charset="0"/>
                <a:ea typeface="游ゴシック" panose="020B0400000000000000" pitchFamily="50" charset="-128"/>
              </a:rPr>
              <a:t>骨転移診療ガイドライン改定第</a:t>
            </a:r>
            <a:r>
              <a:rPr lang="en-US" altLang="ja-JP" sz="1600" dirty="0">
                <a:latin typeface="Arial" panose="020B0604020202020204" pitchFamily="34" charset="0"/>
                <a:ea typeface="游ゴシック" panose="020B0400000000000000" pitchFamily="50" charset="-128"/>
              </a:rPr>
              <a:t>2</a:t>
            </a:r>
            <a:r>
              <a:rPr lang="ja-JP" altLang="en-US" sz="1600" dirty="0">
                <a:latin typeface="Arial" panose="020B0604020202020204" pitchFamily="34" charset="0"/>
                <a:ea typeface="游ゴシック" panose="020B0400000000000000" pitchFamily="50" charset="-128"/>
              </a:rPr>
              <a:t>版</a:t>
            </a:r>
            <a:r>
              <a:rPr lang="en-US" altLang="ja-JP" sz="1600" dirty="0">
                <a:latin typeface="Arial" panose="020B0604020202020204" pitchFamily="34" charset="0"/>
                <a:ea typeface="游ゴシック" panose="020B0400000000000000" pitchFamily="50" charset="-128"/>
              </a:rPr>
              <a:t>. 2022 </a:t>
            </a:r>
            <a:r>
              <a:rPr lang="ja-JP" altLang="en-US" sz="1600" dirty="0">
                <a:latin typeface="Arial" panose="020B0604020202020204" pitchFamily="34" charset="0"/>
                <a:ea typeface="游ゴシック" panose="020B0400000000000000" pitchFamily="50" charset="-128"/>
              </a:rPr>
              <a:t>南江堂</a:t>
            </a:r>
            <a:r>
              <a:rPr lang="en-US" altLang="ja-JP" sz="1600" dirty="0">
                <a:latin typeface="Arial" panose="020B0604020202020204" pitchFamily="34" charset="0"/>
                <a:ea typeface="游ゴシック" panose="020B0400000000000000" pitchFamily="50" charset="-128"/>
              </a:rPr>
              <a:t>.</a:t>
            </a:r>
            <a:endParaRPr lang="ja-JP" altLang="en-US" sz="1600" dirty="0"/>
          </a:p>
        </p:txBody>
      </p:sp>
    </p:spTree>
    <p:extLst>
      <p:ext uri="{BB962C8B-B14F-4D97-AF65-F5344CB8AC3E}">
        <p14:creationId xmlns:p14="http://schemas.microsoft.com/office/powerpoint/2010/main" val="885231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CAD6BD-8D0E-D0FD-DEBA-D6F0CE5B4E37}"/>
            </a:ext>
          </a:extLst>
        </p:cNvPr>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D0916E2A-87C9-A1EA-BDD4-EBE10B1C232D}"/>
              </a:ext>
            </a:extLst>
          </p:cNvPr>
          <p:cNvSpPr txBox="1"/>
          <p:nvPr/>
        </p:nvSpPr>
        <p:spPr>
          <a:xfrm>
            <a:off x="542938" y="457532"/>
            <a:ext cx="6094602" cy="461665"/>
          </a:xfrm>
          <a:prstGeom prst="rect">
            <a:avLst/>
          </a:prstGeom>
          <a:noFill/>
        </p:spPr>
        <p:txBody>
          <a:bodyPr wrap="square">
            <a:spAutoFit/>
          </a:bodyPr>
          <a:lstStyle/>
          <a:p>
            <a:r>
              <a:rPr kumimoji="1" lang="en-US" altLang="ja-JP" sz="2400" dirty="0">
                <a:latin typeface="Arial" panose="020B0604020202020204" pitchFamily="34" charset="0"/>
                <a:ea typeface="游ゴシック" panose="020B0400000000000000" pitchFamily="50" charset="-128"/>
              </a:rPr>
              <a:t>SIN score</a:t>
            </a:r>
            <a:endParaRPr lang="ja-JP" altLang="en-US" sz="2400" dirty="0">
              <a:latin typeface="Arial" panose="020B0604020202020204" pitchFamily="34" charset="0"/>
              <a:ea typeface="游ゴシック" panose="020B0400000000000000" pitchFamily="50" charset="-128"/>
            </a:endParaRPr>
          </a:p>
        </p:txBody>
      </p:sp>
      <p:sp>
        <p:nvSpPr>
          <p:cNvPr id="2" name="テキスト ボックス 1">
            <a:extLst>
              <a:ext uri="{FF2B5EF4-FFF2-40B4-BE49-F238E27FC236}">
                <a16:creationId xmlns:a16="http://schemas.microsoft.com/office/drawing/2014/main" id="{0FF6B98F-A331-86E9-8BED-09393AAAFD9A}"/>
              </a:ext>
            </a:extLst>
          </p:cNvPr>
          <p:cNvSpPr txBox="1"/>
          <p:nvPr/>
        </p:nvSpPr>
        <p:spPr>
          <a:xfrm>
            <a:off x="7019207" y="4973670"/>
            <a:ext cx="5012075" cy="1723549"/>
          </a:xfrm>
          <a:prstGeom prst="rect">
            <a:avLst/>
          </a:prstGeom>
          <a:noFill/>
        </p:spPr>
        <p:txBody>
          <a:bodyPr wrap="square">
            <a:spAutoFit/>
          </a:bodyPr>
          <a:lstStyle/>
          <a:p>
            <a:r>
              <a:rPr lang="ja-JP" altLang="en-US" sz="1600" dirty="0">
                <a:latin typeface="Arial" panose="020B0604020202020204" pitchFamily="34" charset="0"/>
                <a:ea typeface="游ゴシック" panose="020B0400000000000000" pitchFamily="50" charset="-128"/>
              </a:rPr>
              <a:t>・</a:t>
            </a:r>
            <a:r>
              <a:rPr lang="en-US" altLang="ja-JP" sz="1600" dirty="0">
                <a:latin typeface="Arial" panose="020B0604020202020204" pitchFamily="34" charset="0"/>
                <a:ea typeface="游ゴシック" panose="020B0400000000000000" pitchFamily="50" charset="-128"/>
              </a:rPr>
              <a:t>Fischer CG et al. Spine(Philla Pa 1976). 2010; 35(22); E1221-1229.</a:t>
            </a:r>
          </a:p>
          <a:p>
            <a:r>
              <a:rPr lang="ja-JP" altLang="en-US" sz="1400" dirty="0">
                <a:latin typeface="Arial" panose="020B0604020202020204" pitchFamily="34" charset="0"/>
                <a:ea typeface="游ゴシック" panose="020B0400000000000000" pitchFamily="50" charset="-128"/>
              </a:rPr>
              <a:t>　</a:t>
            </a:r>
            <a:r>
              <a:rPr lang="en-US" altLang="ja-JP" sz="1400" dirty="0">
                <a:latin typeface="Arial" panose="020B0604020202020204" pitchFamily="34" charset="0"/>
                <a:ea typeface="游ゴシック" panose="020B0400000000000000" pitchFamily="50" charset="-128"/>
              </a:rPr>
              <a:t>A novel classification system for spinal instability in neoplastic disease: an evidence-based approach and expert consensus from the Spine Oncology Study Group</a:t>
            </a:r>
          </a:p>
          <a:p>
            <a:r>
              <a:rPr lang="ja-JP" altLang="en-US" sz="1600" dirty="0">
                <a:latin typeface="Arial" panose="020B0604020202020204" pitchFamily="34" charset="0"/>
                <a:ea typeface="游ゴシック" panose="020B0400000000000000" pitchFamily="50" charset="-128"/>
              </a:rPr>
              <a:t>・日本臨床腫瘍学会</a:t>
            </a:r>
            <a:r>
              <a:rPr lang="en-US" altLang="ja-JP" sz="1600" dirty="0">
                <a:latin typeface="Arial" panose="020B0604020202020204" pitchFamily="34" charset="0"/>
                <a:ea typeface="游ゴシック" panose="020B0400000000000000" pitchFamily="50" charset="-128"/>
              </a:rPr>
              <a:t>. </a:t>
            </a:r>
            <a:r>
              <a:rPr lang="ja-JP" altLang="en-US" sz="1600" dirty="0">
                <a:latin typeface="Arial" panose="020B0604020202020204" pitchFamily="34" charset="0"/>
                <a:ea typeface="游ゴシック" panose="020B0400000000000000" pitchFamily="50" charset="-128"/>
              </a:rPr>
              <a:t>骨転移診療ガイドライン改定第</a:t>
            </a:r>
            <a:r>
              <a:rPr lang="en-US" altLang="ja-JP" sz="1600" dirty="0">
                <a:latin typeface="Arial" panose="020B0604020202020204" pitchFamily="34" charset="0"/>
                <a:ea typeface="游ゴシック" panose="020B0400000000000000" pitchFamily="50" charset="-128"/>
              </a:rPr>
              <a:t>2</a:t>
            </a:r>
            <a:r>
              <a:rPr lang="ja-JP" altLang="en-US" sz="1600" dirty="0">
                <a:latin typeface="Arial" panose="020B0604020202020204" pitchFamily="34" charset="0"/>
                <a:ea typeface="游ゴシック" panose="020B0400000000000000" pitchFamily="50" charset="-128"/>
              </a:rPr>
              <a:t>版</a:t>
            </a:r>
            <a:r>
              <a:rPr lang="en-US" altLang="ja-JP" sz="1600" dirty="0">
                <a:latin typeface="Arial" panose="020B0604020202020204" pitchFamily="34" charset="0"/>
                <a:ea typeface="游ゴシック" panose="020B0400000000000000" pitchFamily="50" charset="-128"/>
              </a:rPr>
              <a:t>. 2022 </a:t>
            </a:r>
            <a:r>
              <a:rPr lang="ja-JP" altLang="en-US" sz="1600" dirty="0">
                <a:latin typeface="Arial" panose="020B0604020202020204" pitchFamily="34" charset="0"/>
                <a:ea typeface="游ゴシック" panose="020B0400000000000000" pitchFamily="50" charset="-128"/>
              </a:rPr>
              <a:t>南江堂</a:t>
            </a:r>
            <a:r>
              <a:rPr lang="en-US" altLang="ja-JP" sz="1600" dirty="0">
                <a:latin typeface="Arial" panose="020B0604020202020204" pitchFamily="34" charset="0"/>
                <a:ea typeface="游ゴシック" panose="020B0400000000000000" pitchFamily="50" charset="-128"/>
              </a:rPr>
              <a:t>.</a:t>
            </a:r>
            <a:endParaRPr lang="ja-JP" altLang="en-US" sz="1600" dirty="0"/>
          </a:p>
        </p:txBody>
      </p:sp>
      <p:pic>
        <p:nvPicPr>
          <p:cNvPr id="6" name="図 5">
            <a:extLst>
              <a:ext uri="{FF2B5EF4-FFF2-40B4-BE49-F238E27FC236}">
                <a16:creationId xmlns:a16="http://schemas.microsoft.com/office/drawing/2014/main" id="{8A97109E-D11D-B708-99AA-D061A783E700}"/>
              </a:ext>
            </a:extLst>
          </p:cNvPr>
          <p:cNvPicPr>
            <a:picLocks noChangeAspect="1"/>
          </p:cNvPicPr>
          <p:nvPr/>
        </p:nvPicPr>
        <p:blipFill>
          <a:blip r:embed="rId2"/>
          <a:stretch>
            <a:fillRect/>
          </a:stretch>
        </p:blipFill>
        <p:spPr>
          <a:xfrm>
            <a:off x="668372" y="848373"/>
            <a:ext cx="6027396" cy="5871975"/>
          </a:xfrm>
          <a:prstGeom prst="rect">
            <a:avLst/>
          </a:prstGeom>
        </p:spPr>
      </p:pic>
      <p:sp>
        <p:nvSpPr>
          <p:cNvPr id="8" name="テキスト ボックス 7">
            <a:extLst>
              <a:ext uri="{FF2B5EF4-FFF2-40B4-BE49-F238E27FC236}">
                <a16:creationId xmlns:a16="http://schemas.microsoft.com/office/drawing/2014/main" id="{46D929F4-BD45-1A22-4747-807D481BFB14}"/>
              </a:ext>
            </a:extLst>
          </p:cNvPr>
          <p:cNvSpPr txBox="1"/>
          <p:nvPr/>
        </p:nvSpPr>
        <p:spPr>
          <a:xfrm>
            <a:off x="7019207" y="2572676"/>
            <a:ext cx="4092166" cy="1712648"/>
          </a:xfrm>
          <a:prstGeom prst="rect">
            <a:avLst/>
          </a:prstGeom>
          <a:noFill/>
        </p:spPr>
        <p:txBody>
          <a:bodyPr wrap="square">
            <a:spAutoFit/>
          </a:bodyPr>
          <a:lstStyle/>
          <a:p>
            <a:pPr>
              <a:lnSpc>
                <a:spcPct val="150000"/>
              </a:lnSpc>
            </a:pPr>
            <a:r>
              <a:rPr lang="ja-JP" altLang="en-US" b="1" dirty="0">
                <a:latin typeface="Arial" panose="020B0604020202020204" pitchFamily="34" charset="0"/>
                <a:ea typeface="游ゴシック" panose="020B0400000000000000" pitchFamily="50" charset="-128"/>
              </a:rPr>
              <a:t>合計点と評価</a:t>
            </a:r>
            <a:endParaRPr lang="en-US" altLang="ja-JP" b="1" dirty="0">
              <a:latin typeface="Arial" panose="020B0604020202020204" pitchFamily="34" charset="0"/>
              <a:ea typeface="游ゴシック" panose="020B0400000000000000" pitchFamily="50" charset="-128"/>
            </a:endParaRPr>
          </a:p>
          <a:p>
            <a:pPr>
              <a:lnSpc>
                <a:spcPct val="150000"/>
              </a:lnSpc>
              <a:tabLst>
                <a:tab pos="1524000" algn="l"/>
              </a:tabLst>
            </a:pPr>
            <a:r>
              <a:rPr lang="ja-JP" altLang="en-US" dirty="0">
                <a:latin typeface="Arial" panose="020B0604020202020204" pitchFamily="34" charset="0"/>
                <a:ea typeface="游ゴシック" panose="020B0400000000000000" pitchFamily="50" charset="-128"/>
              </a:rPr>
              <a:t>・ </a:t>
            </a:r>
            <a:r>
              <a:rPr lang="en-US" altLang="ja-JP" b="1" dirty="0">
                <a:latin typeface="Arial" panose="020B0604020202020204" pitchFamily="34" charset="0"/>
                <a:ea typeface="游ゴシック" panose="020B0400000000000000" pitchFamily="50" charset="-128"/>
              </a:rPr>
              <a:t>0-6</a:t>
            </a:r>
            <a:r>
              <a:rPr lang="ja-JP" altLang="en-US" b="1" dirty="0">
                <a:latin typeface="Arial" panose="020B0604020202020204" pitchFamily="34" charset="0"/>
                <a:ea typeface="游ゴシック" panose="020B0400000000000000" pitchFamily="50" charset="-128"/>
              </a:rPr>
              <a:t>点</a:t>
            </a:r>
            <a:r>
              <a:rPr lang="en-US" altLang="ja-JP" dirty="0">
                <a:latin typeface="Arial" panose="020B0604020202020204" pitchFamily="34" charset="0"/>
                <a:ea typeface="游ゴシック" panose="020B0400000000000000" pitchFamily="50" charset="-128"/>
              </a:rPr>
              <a:t>	</a:t>
            </a:r>
            <a:r>
              <a:rPr lang="ja-JP" altLang="en-US" dirty="0">
                <a:latin typeface="Arial" panose="020B0604020202020204" pitchFamily="34" charset="0"/>
                <a:ea typeface="游ゴシック" panose="020B0400000000000000" pitchFamily="50" charset="-128"/>
              </a:rPr>
              <a:t>：安定</a:t>
            </a:r>
            <a:endParaRPr lang="en-US" altLang="ja-JP" dirty="0">
              <a:latin typeface="Arial" panose="020B0604020202020204" pitchFamily="34" charset="0"/>
              <a:ea typeface="游ゴシック" panose="020B0400000000000000" pitchFamily="50" charset="-128"/>
            </a:endParaRPr>
          </a:p>
          <a:p>
            <a:pPr>
              <a:lnSpc>
                <a:spcPct val="150000"/>
              </a:lnSpc>
              <a:tabLst>
                <a:tab pos="1524000" algn="l"/>
              </a:tabLst>
            </a:pPr>
            <a:r>
              <a:rPr lang="ja-JP" altLang="en-US" dirty="0">
                <a:latin typeface="Arial" panose="020B0604020202020204" pitchFamily="34" charset="0"/>
                <a:ea typeface="游ゴシック" panose="020B0400000000000000" pitchFamily="50" charset="-128"/>
              </a:rPr>
              <a:t>・</a:t>
            </a:r>
            <a:r>
              <a:rPr lang="ja-JP" altLang="en-US" b="1" dirty="0">
                <a:latin typeface="Arial" panose="020B0604020202020204" pitchFamily="34" charset="0"/>
                <a:ea typeface="游ゴシック" panose="020B0400000000000000" pitchFamily="50" charset="-128"/>
              </a:rPr>
              <a:t> </a:t>
            </a:r>
            <a:r>
              <a:rPr lang="en-US" altLang="ja-JP" b="1" dirty="0">
                <a:latin typeface="Arial" panose="020B0604020202020204" pitchFamily="34" charset="0"/>
                <a:ea typeface="游ゴシック" panose="020B0400000000000000" pitchFamily="50" charset="-128"/>
              </a:rPr>
              <a:t>7-12</a:t>
            </a:r>
            <a:r>
              <a:rPr lang="ja-JP" altLang="en-US" b="1" dirty="0">
                <a:latin typeface="Arial" panose="020B0604020202020204" pitchFamily="34" charset="0"/>
                <a:ea typeface="游ゴシック" panose="020B0400000000000000" pitchFamily="50" charset="-128"/>
              </a:rPr>
              <a:t>点</a:t>
            </a:r>
            <a:r>
              <a:rPr lang="en-US" altLang="ja-JP" dirty="0">
                <a:latin typeface="Arial" panose="020B0604020202020204" pitchFamily="34" charset="0"/>
                <a:ea typeface="游ゴシック" panose="020B0400000000000000" pitchFamily="50" charset="-128"/>
              </a:rPr>
              <a:t>	</a:t>
            </a:r>
            <a:r>
              <a:rPr lang="ja-JP" altLang="en-US" dirty="0">
                <a:latin typeface="Arial" panose="020B0604020202020204" pitchFamily="34" charset="0"/>
                <a:ea typeface="游ゴシック" panose="020B0400000000000000" pitchFamily="50" charset="-128"/>
              </a:rPr>
              <a:t>：不安定性が懸念</a:t>
            </a:r>
            <a:endParaRPr lang="en-US" altLang="ja-JP" dirty="0">
              <a:latin typeface="Arial" panose="020B0604020202020204" pitchFamily="34" charset="0"/>
              <a:ea typeface="游ゴシック" panose="020B0400000000000000" pitchFamily="50" charset="-128"/>
            </a:endParaRPr>
          </a:p>
          <a:p>
            <a:pPr>
              <a:lnSpc>
                <a:spcPct val="150000"/>
              </a:lnSpc>
              <a:tabLst>
                <a:tab pos="1524000" algn="l"/>
              </a:tabLst>
            </a:pPr>
            <a:r>
              <a:rPr lang="ja-JP" altLang="en-US" dirty="0">
                <a:latin typeface="Arial" panose="020B0604020202020204" pitchFamily="34" charset="0"/>
                <a:ea typeface="游ゴシック" panose="020B0400000000000000" pitchFamily="50" charset="-128"/>
              </a:rPr>
              <a:t>・</a:t>
            </a:r>
            <a:r>
              <a:rPr lang="en-US" altLang="ja-JP" b="1" dirty="0">
                <a:latin typeface="Arial" panose="020B0604020202020204" pitchFamily="34" charset="0"/>
                <a:ea typeface="游ゴシック" panose="020B0400000000000000" pitchFamily="50" charset="-128"/>
              </a:rPr>
              <a:t>13-18</a:t>
            </a:r>
            <a:r>
              <a:rPr lang="ja-JP" altLang="en-US" b="1" dirty="0">
                <a:latin typeface="Arial" panose="020B0604020202020204" pitchFamily="34" charset="0"/>
                <a:ea typeface="游ゴシック" panose="020B0400000000000000" pitchFamily="50" charset="-128"/>
              </a:rPr>
              <a:t>点</a:t>
            </a:r>
            <a:r>
              <a:rPr lang="en-US" altLang="ja-JP" dirty="0">
                <a:latin typeface="Arial" panose="020B0604020202020204" pitchFamily="34" charset="0"/>
                <a:ea typeface="游ゴシック" panose="020B0400000000000000" pitchFamily="50" charset="-128"/>
              </a:rPr>
              <a:t>	</a:t>
            </a:r>
            <a:r>
              <a:rPr lang="ja-JP" altLang="en-US" dirty="0">
                <a:latin typeface="Arial" panose="020B0604020202020204" pitchFamily="34" charset="0"/>
                <a:ea typeface="游ゴシック" panose="020B0400000000000000" pitchFamily="50" charset="-128"/>
              </a:rPr>
              <a:t>：不安定</a:t>
            </a:r>
            <a:endParaRPr lang="ja-JP" altLang="en-US" dirty="0"/>
          </a:p>
        </p:txBody>
      </p:sp>
      <p:sp>
        <p:nvSpPr>
          <p:cNvPr id="12" name="テキスト ボックス 11">
            <a:extLst>
              <a:ext uri="{FF2B5EF4-FFF2-40B4-BE49-F238E27FC236}">
                <a16:creationId xmlns:a16="http://schemas.microsoft.com/office/drawing/2014/main" id="{1E5CA033-70EF-29A7-A5DF-03AFAB49876E}"/>
              </a:ext>
            </a:extLst>
          </p:cNvPr>
          <p:cNvSpPr txBox="1"/>
          <p:nvPr/>
        </p:nvSpPr>
        <p:spPr>
          <a:xfrm>
            <a:off x="7019207" y="1401749"/>
            <a:ext cx="4504421" cy="400110"/>
          </a:xfrm>
          <a:prstGeom prst="rect">
            <a:avLst/>
          </a:prstGeom>
          <a:noFill/>
        </p:spPr>
        <p:txBody>
          <a:bodyPr wrap="square">
            <a:spAutoFit/>
          </a:bodyPr>
          <a:lstStyle/>
          <a:p>
            <a:r>
              <a:rPr lang="ja-JP" altLang="en-US" sz="2000" dirty="0">
                <a:latin typeface="Arial" panose="020B0604020202020204" pitchFamily="34" charset="0"/>
                <a:ea typeface="游ゴシック" panose="020B0400000000000000" pitchFamily="50" charset="-128"/>
              </a:rPr>
              <a:t>合計点により脊椎不安定性を評価</a:t>
            </a:r>
            <a:endParaRPr lang="ja-JP" altLang="en-US" sz="2000" dirty="0"/>
          </a:p>
        </p:txBody>
      </p:sp>
    </p:spTree>
    <p:extLst>
      <p:ext uri="{BB962C8B-B14F-4D97-AF65-F5344CB8AC3E}">
        <p14:creationId xmlns:p14="http://schemas.microsoft.com/office/powerpoint/2010/main" val="42423634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1644</TotalTime>
  <Words>675</Words>
  <Application>Microsoft Office PowerPoint</Application>
  <PresentationFormat>ワイド画面</PresentationFormat>
  <Paragraphs>119</Paragraphs>
  <Slides>8</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依光 正則</dc:creator>
  <cp:lastModifiedBy>依光 正則</cp:lastModifiedBy>
  <cp:revision>12</cp:revision>
  <dcterms:created xsi:type="dcterms:W3CDTF">2023-09-18T00:22:21Z</dcterms:created>
  <dcterms:modified xsi:type="dcterms:W3CDTF">2024-12-18T23:04:14Z</dcterms:modified>
</cp:coreProperties>
</file>